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Bad Script"/>
      <p:regular r:id="rId30"/>
    </p:embeddedFont>
    <p:embeddedFont>
      <p:font typeface="Ubuntu Condensed"/>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Condensed-regular.fntdata"/><Relationship Id="rId30" Type="http://schemas.openxmlformats.org/officeDocument/2006/relationships/font" Target="fonts/BadScript-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0334cb110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0334cb110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rgbClr val="595959"/>
              </a:buClr>
              <a:buSzPts val="1400"/>
              <a:buChar char="○"/>
            </a:pPr>
            <a:r>
              <a:rPr lang="en" sz="1400">
                <a:solidFill>
                  <a:srgbClr val="595959"/>
                </a:solidFill>
              </a:rPr>
              <a:t>Kurt Connolly &amp; Kendra George</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Peter Ewers &amp; Ann Ormsby</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Josh Davis, Derek LePore &amp; Dave Eddy</a:t>
            </a:r>
            <a:endParaRPr sz="1400">
              <a:solidFill>
                <a:srgbClr val="59595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07d845ea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07d845ea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0334cb110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0334cb110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Grant Request $ 3,850,909.75</a:t>
            </a:r>
            <a:endParaRPr/>
          </a:p>
          <a:p>
            <a:pPr indent="0" lvl="0" marL="0" rtl="0" algn="l">
              <a:spcBef>
                <a:spcPts val="0"/>
              </a:spcBef>
              <a:spcAft>
                <a:spcPts val="0"/>
              </a:spcAft>
              <a:buClr>
                <a:schemeClr val="dk1"/>
              </a:buClr>
              <a:buSzPts val="1100"/>
              <a:buFont typeface="Arial"/>
              <a:buNone/>
            </a:pPr>
            <a:r>
              <a:rPr lang="en"/>
              <a:t>Applicant Match to this Project $ 4,342,515.25</a:t>
            </a:r>
            <a:endParaRPr/>
          </a:p>
          <a:p>
            <a:pPr indent="0" lvl="0" marL="0" rtl="0" algn="l">
              <a:spcBef>
                <a:spcPts val="0"/>
              </a:spcBef>
              <a:spcAft>
                <a:spcPts val="0"/>
              </a:spcAft>
              <a:buClr>
                <a:schemeClr val="dk1"/>
              </a:buClr>
              <a:buSzPts val="1100"/>
              <a:buFont typeface="Arial"/>
              <a:buNone/>
            </a:pPr>
            <a:r>
              <a:rPr lang="en"/>
              <a:t> Total All Phases $ 8,193,425</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d218e99a3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d218e99a3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BK: ~5-10 min</a:t>
            </a:r>
            <a:endParaRPr/>
          </a:p>
          <a:p>
            <a:pPr indent="-298450" lvl="0" marL="457200" rtl="0" algn="l">
              <a:spcBef>
                <a:spcPts val="0"/>
              </a:spcBef>
              <a:spcAft>
                <a:spcPts val="0"/>
              </a:spcAft>
              <a:buSzPts val="1100"/>
              <a:buChar char="●"/>
            </a:pPr>
            <a:r>
              <a:rPr lang="en"/>
              <a:t>Importance of student count and PPR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d218e99a3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d218e99a3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BK: ~5-10 min</a:t>
            </a:r>
            <a:endParaRPr/>
          </a:p>
          <a:p>
            <a:pPr indent="-298450" lvl="0" marL="457200" rtl="0" algn="l">
              <a:spcBef>
                <a:spcPts val="0"/>
              </a:spcBef>
              <a:spcAft>
                <a:spcPts val="0"/>
              </a:spcAft>
              <a:buSzPts val="1100"/>
              <a:buChar char="●"/>
            </a:pPr>
            <a:r>
              <a:rPr lang="en"/>
              <a:t>Importance of student count and PPR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0864885a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0864885a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BK: ~5-10 min</a:t>
            </a:r>
            <a:endParaRPr/>
          </a:p>
          <a:p>
            <a:pPr indent="-298450" lvl="0" marL="457200" rtl="0" algn="l">
              <a:spcBef>
                <a:spcPts val="0"/>
              </a:spcBef>
              <a:spcAft>
                <a:spcPts val="0"/>
              </a:spcAft>
              <a:buSzPts val="1100"/>
              <a:buChar char="●"/>
            </a:pPr>
            <a:r>
              <a:rPr lang="en"/>
              <a:t>Importance of student count and PPR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d218e99a3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d218e99a3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BK: ~5-10 min</a:t>
            </a:r>
            <a:endParaRPr/>
          </a:p>
          <a:p>
            <a:pPr indent="-298450" lvl="0" marL="457200" rtl="0" algn="l">
              <a:spcBef>
                <a:spcPts val="0"/>
              </a:spcBef>
              <a:spcAft>
                <a:spcPts val="0"/>
              </a:spcAft>
              <a:buSzPts val="1100"/>
              <a:buChar char="●"/>
            </a:pPr>
            <a:r>
              <a:rPr lang="en"/>
              <a:t>Importance of student count and PPR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d218e99a31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d218e99a31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BK: ~5-10 min</a:t>
            </a:r>
            <a:endParaRPr/>
          </a:p>
          <a:p>
            <a:pPr indent="-298450" lvl="0" marL="457200" rtl="0" algn="l">
              <a:spcBef>
                <a:spcPts val="0"/>
              </a:spcBef>
              <a:spcAft>
                <a:spcPts val="0"/>
              </a:spcAft>
              <a:buSzPts val="1100"/>
              <a:buChar char="●"/>
            </a:pPr>
            <a:r>
              <a:rPr lang="en"/>
              <a:t>Importance of student count and PPR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d218e99a31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d218e99a3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BK: ~5-10 min</a:t>
            </a:r>
            <a:endParaRPr/>
          </a:p>
          <a:p>
            <a:pPr indent="-298450" lvl="0" marL="457200" rtl="0" algn="l">
              <a:spcBef>
                <a:spcPts val="0"/>
              </a:spcBef>
              <a:spcAft>
                <a:spcPts val="0"/>
              </a:spcAft>
              <a:buSzPts val="1100"/>
              <a:buChar char="●"/>
            </a:pPr>
            <a:r>
              <a:rPr lang="en"/>
              <a:t>Importance of student count and PPR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d218e99a31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d218e99a31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BK: ~5-10 min</a:t>
            </a:r>
            <a:endParaRPr/>
          </a:p>
          <a:p>
            <a:pPr indent="-298450" lvl="0" marL="457200" rtl="0" algn="l">
              <a:spcBef>
                <a:spcPts val="0"/>
              </a:spcBef>
              <a:spcAft>
                <a:spcPts val="0"/>
              </a:spcAft>
              <a:buSzPts val="1100"/>
              <a:buChar char="●"/>
            </a:pPr>
            <a:r>
              <a:rPr lang="en"/>
              <a:t>Importance of student count and PPR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f1983740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f1983740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d218e99a3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d218e99a3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RS &amp; JR: ~5 minutes</a:t>
            </a:r>
            <a:endParaRPr/>
          </a:p>
          <a:p>
            <a:pPr indent="-298450" lvl="0" marL="457200" rtl="0" algn="l">
              <a:spcBef>
                <a:spcPts val="0"/>
              </a:spcBef>
              <a:spcAft>
                <a:spcPts val="0"/>
              </a:spcAft>
              <a:buSzPts val="1100"/>
              <a:buAutoNum type="arabicPeriod"/>
            </a:pPr>
            <a:r>
              <a:rPr lang="en"/>
              <a:t>Include opportunity to meet new candidates: McKenzie and Bryan</a:t>
            </a:r>
            <a:endParaRPr/>
          </a:p>
          <a:p>
            <a:pPr indent="-298450" lvl="0" marL="457200" rtl="0" algn="l">
              <a:spcBef>
                <a:spcPts val="0"/>
              </a:spcBef>
              <a:spcAft>
                <a:spcPts val="0"/>
              </a:spcAft>
              <a:buSzPts val="1100"/>
              <a:buAutoNum type="arabicPeriod"/>
            </a:pPr>
            <a:r>
              <a:rPr lang="en"/>
              <a:t>Let Board Members speak to why they joined the board</a:t>
            </a:r>
            <a:endParaRPr/>
          </a:p>
          <a:p>
            <a:pPr indent="-298450" lvl="0" marL="457200" rtl="0" algn="l">
              <a:spcBef>
                <a:spcPts val="0"/>
              </a:spcBef>
              <a:spcAft>
                <a:spcPts val="0"/>
              </a:spcAft>
              <a:buSzPts val="1100"/>
              <a:buAutoNum type="arabicPeriod"/>
            </a:pPr>
            <a:r>
              <a:rPr lang="en"/>
              <a:t>What are our needs as a Board? Facilities, Financials, Fundraising and Donor Development</a:t>
            </a:r>
            <a:endParaRPr/>
          </a:p>
          <a:p>
            <a:pPr indent="-298450" lvl="0" marL="457200" rtl="0" algn="l">
              <a:spcBef>
                <a:spcPts val="0"/>
              </a:spcBef>
              <a:spcAft>
                <a:spcPts val="0"/>
              </a:spcAft>
              <a:buSzPts val="1100"/>
              <a:buAutoNum type="arabicPeriod"/>
            </a:pPr>
            <a:r>
              <a:rPr lang="en"/>
              <a:t>Board requirements- attend 3 meetings prior to the April election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f029cc99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f029cc99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RS &amp; JR: ~5 minutes</a:t>
            </a:r>
            <a:endParaRPr/>
          </a:p>
          <a:p>
            <a:pPr indent="-298450" lvl="0" marL="457200" rtl="0" algn="l">
              <a:spcBef>
                <a:spcPts val="0"/>
              </a:spcBef>
              <a:spcAft>
                <a:spcPts val="0"/>
              </a:spcAft>
              <a:buSzPts val="1100"/>
              <a:buAutoNum type="arabicPeriod"/>
            </a:pPr>
            <a:r>
              <a:rPr lang="en"/>
              <a:t>Include opportunity to meet new candidates: McKenzie and Bryan</a:t>
            </a:r>
            <a:endParaRPr/>
          </a:p>
          <a:p>
            <a:pPr indent="-298450" lvl="0" marL="457200" rtl="0" algn="l">
              <a:spcBef>
                <a:spcPts val="0"/>
              </a:spcBef>
              <a:spcAft>
                <a:spcPts val="0"/>
              </a:spcAft>
              <a:buSzPts val="1100"/>
              <a:buAutoNum type="arabicPeriod"/>
            </a:pPr>
            <a:r>
              <a:rPr lang="en"/>
              <a:t>Let Board Members speak to why they joined the board</a:t>
            </a:r>
            <a:endParaRPr/>
          </a:p>
          <a:p>
            <a:pPr indent="-298450" lvl="0" marL="457200" rtl="0" algn="l">
              <a:spcBef>
                <a:spcPts val="0"/>
              </a:spcBef>
              <a:spcAft>
                <a:spcPts val="0"/>
              </a:spcAft>
              <a:buSzPts val="1100"/>
              <a:buAutoNum type="arabicPeriod"/>
            </a:pPr>
            <a:r>
              <a:rPr lang="en"/>
              <a:t>What are our needs as a Board? Facilities, Financials, Fundraising and Donor Development</a:t>
            </a:r>
            <a:endParaRPr/>
          </a:p>
          <a:p>
            <a:pPr indent="-298450" lvl="0" marL="457200" rtl="0" algn="l">
              <a:spcBef>
                <a:spcPts val="0"/>
              </a:spcBef>
              <a:spcAft>
                <a:spcPts val="0"/>
              </a:spcAft>
              <a:buSzPts val="1100"/>
              <a:buAutoNum type="arabicPeriod"/>
            </a:pPr>
            <a:r>
              <a:rPr lang="en"/>
              <a:t>Board requirements- attend 3 meetings prior to the April election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edce9723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edce9723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rgbClr val="595959"/>
              </a:buClr>
              <a:buSzPts val="1400"/>
              <a:buChar char="○"/>
            </a:pPr>
            <a:r>
              <a:rPr lang="en" sz="1400">
                <a:solidFill>
                  <a:srgbClr val="595959"/>
                </a:solidFill>
              </a:rPr>
              <a:t> we can have 9 elected members - we have 3 more open spots.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d218e99a3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d218e99a3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SP (Questions):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solidFill>
                  <a:schemeClr val="dk1"/>
                </a:solidFill>
              </a:rPr>
              <a:t>AH - </a:t>
            </a:r>
            <a:endParaRPr sz="1400">
              <a:solidFill>
                <a:schemeClr val="dk1"/>
              </a:solidFill>
            </a:endParaRPr>
          </a:p>
          <a:p>
            <a:pPr indent="0" lvl="0" marL="0" rtl="0" algn="l">
              <a:spcBef>
                <a:spcPts val="0"/>
              </a:spcBef>
              <a:spcAft>
                <a:spcPts val="0"/>
              </a:spcAft>
              <a:buNone/>
            </a:pPr>
            <a:r>
              <a:rPr lang="en" sz="1400">
                <a:solidFill>
                  <a:schemeClr val="dk1"/>
                </a:solidFill>
              </a:rPr>
              <a:t>Before we start, I’d like to share the board’s gratitude to our teachers and staff. We know that the work you do with our children is shaping them into amazing humans and we appreciate you. The work you do does not go unnoticed!</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If you appreciate what your teachers and special teachers are doing, let them know!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They give their ALL each and every day to support your child and they love to hear even a simple “Thank You”!</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We will take questions as they come in and also any that may have been </a:t>
            </a:r>
            <a:r>
              <a:rPr lang="en" sz="1400">
                <a:solidFill>
                  <a:schemeClr val="dk1"/>
                </a:solidFill>
              </a:rPr>
              <a:t>submitted</a:t>
            </a:r>
            <a:r>
              <a:rPr lang="en" sz="1400">
                <a:solidFill>
                  <a:schemeClr val="dk1"/>
                </a:solidFill>
              </a:rPr>
              <a:t> ahead of time. If we are not able to get to all questions we will follow up via email at a later date. </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f3ef24848a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f3ef24848a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3ef24848a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3ef24848a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(AH) -</a:t>
            </a:r>
            <a:endParaRPr sz="1400"/>
          </a:p>
          <a:p>
            <a:pPr indent="0" lvl="0" marL="0" rtl="0" algn="l">
              <a:spcBef>
                <a:spcPts val="0"/>
              </a:spcBef>
              <a:spcAft>
                <a:spcPts val="0"/>
              </a:spcAft>
              <a:buNone/>
            </a:pPr>
            <a:r>
              <a:rPr lang="en" sz="1400"/>
              <a:t>Welcome</a:t>
            </a:r>
            <a:endParaRPr sz="1400"/>
          </a:p>
          <a:p>
            <a:pPr indent="0" lvl="0" marL="0" rtl="0" algn="l">
              <a:spcBef>
                <a:spcPts val="0"/>
              </a:spcBef>
              <a:spcAft>
                <a:spcPts val="0"/>
              </a:spcAft>
              <a:buNone/>
            </a:pPr>
            <a:r>
              <a:rPr lang="en" sz="1400"/>
              <a:t>Thank you for being here - please share in the comments what brought you here tonight (change name if needed so we know who you are)</a:t>
            </a:r>
            <a:endParaRPr sz="1400"/>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Intro: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My name is Ashley Haas</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This is my second year on the board and my first as the Board President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My family has been a part of the school for 6 years</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My son is a 6th grader and my daughter is a 3rd grader</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Tonight we will be covering all of the areas that the board is involved with including how you can get involved with the school at this level. </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As board members, we are all dedicated parents who have been active volunteers but wanted to deepen our </a:t>
            </a:r>
            <a:r>
              <a:rPr lang="en" sz="1400">
                <a:solidFill>
                  <a:schemeClr val="dk1"/>
                </a:solidFill>
              </a:rPr>
              <a:t>commitment.</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We believe in the vision and </a:t>
            </a:r>
            <a:r>
              <a:rPr lang="en" sz="1400">
                <a:solidFill>
                  <a:schemeClr val="dk1"/>
                </a:solidFill>
              </a:rPr>
              <a:t>mission</a:t>
            </a:r>
            <a:r>
              <a:rPr lang="en" sz="1400">
                <a:solidFill>
                  <a:schemeClr val="dk1"/>
                </a:solidFill>
              </a:rPr>
              <a:t> of the school and are dedicated to providing supporting the community and it’s long term sustainable future.</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Again,</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Thank you again for being here. We appreciate you so much!</a:t>
            </a:r>
            <a:endParaRPr sz="1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7048f1dd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7048f1dd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ER: </a:t>
            </a:r>
            <a:r>
              <a:rPr lang="en">
                <a:solidFill>
                  <a:schemeClr val="dk1"/>
                </a:solidFill>
              </a:rPr>
              <a:t>3-5 minutes</a:t>
            </a:r>
            <a:endParaRPr/>
          </a:p>
          <a:p>
            <a:pPr indent="-298450" lvl="0" marL="457200" rtl="0" algn="l">
              <a:spcBef>
                <a:spcPts val="0"/>
              </a:spcBef>
              <a:spcAft>
                <a:spcPts val="0"/>
              </a:spcAft>
              <a:buSzPts val="1100"/>
              <a:buAutoNum type="arabicPeriod"/>
            </a:pPr>
            <a:r>
              <a:rPr lang="en"/>
              <a:t>Board members are people too. Lower the </a:t>
            </a:r>
            <a:r>
              <a:rPr lang="en"/>
              <a:t>mystique</a:t>
            </a:r>
            <a:r>
              <a:rPr lang="en"/>
              <a:t> that might keep parents from volunteering for the board.</a:t>
            </a:r>
            <a:endParaRPr/>
          </a:p>
          <a:p>
            <a:pPr indent="-298450" lvl="0" marL="457200" rtl="0" algn="l">
              <a:spcBef>
                <a:spcPts val="0"/>
              </a:spcBef>
              <a:spcAft>
                <a:spcPts val="0"/>
              </a:spcAft>
              <a:buSzPts val="1100"/>
              <a:buAutoNum type="arabicPeriod"/>
            </a:pPr>
            <a:r>
              <a:rPr lang="en"/>
              <a:t>What are the kind of things the Board focuses on and does. What is it we do at a high level. We are a governance board. Cover the big buckets on the strategic plan.</a:t>
            </a:r>
            <a:endParaRPr/>
          </a:p>
          <a:p>
            <a:pPr indent="-298450" lvl="0" marL="457200" rtl="0" algn="l">
              <a:spcBef>
                <a:spcPts val="0"/>
              </a:spcBef>
              <a:spcAft>
                <a:spcPts val="0"/>
              </a:spcAft>
              <a:buSzPts val="1100"/>
              <a:buAutoNum type="arabicPeriod"/>
            </a:pPr>
            <a:r>
              <a:rPr lang="en"/>
              <a:t>People should attend board meetings. They are open to the public.</a:t>
            </a:r>
            <a:endParaRPr/>
          </a:p>
          <a:p>
            <a:pPr indent="-298450" lvl="0" marL="457200" rtl="0" algn="l">
              <a:spcBef>
                <a:spcPts val="0"/>
              </a:spcBef>
              <a:spcAft>
                <a:spcPts val="0"/>
              </a:spcAft>
              <a:buSzPts val="1100"/>
              <a:buAutoNum type="arabicPeriod"/>
            </a:pPr>
            <a:r>
              <a:rPr lang="en"/>
              <a:t>Picture of a board seems like a requirement, and our Board</a:t>
            </a:r>
            <a:endParaRPr/>
          </a:p>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d80de4aec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d80de4aec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ER: 3-5 minutes</a:t>
            </a:r>
            <a:endParaRPr/>
          </a:p>
          <a:p>
            <a:pPr indent="-298450" lvl="0" marL="457200" rtl="0" algn="l">
              <a:spcBef>
                <a:spcPts val="0"/>
              </a:spcBef>
              <a:spcAft>
                <a:spcPts val="0"/>
              </a:spcAft>
              <a:buSzPts val="1100"/>
              <a:buAutoNum type="arabicPeriod"/>
            </a:pPr>
            <a:r>
              <a:rPr lang="en"/>
              <a:t>Board members are people too. Lower the mystique that might keep parents from volunteering for the board.</a:t>
            </a:r>
            <a:endParaRPr/>
          </a:p>
          <a:p>
            <a:pPr indent="-298450" lvl="0" marL="457200" rtl="0" algn="l">
              <a:spcBef>
                <a:spcPts val="0"/>
              </a:spcBef>
              <a:spcAft>
                <a:spcPts val="0"/>
              </a:spcAft>
              <a:buSzPts val="1100"/>
              <a:buAutoNum type="arabicPeriod"/>
            </a:pPr>
            <a:r>
              <a:rPr lang="en"/>
              <a:t>What are the kind of things the Board focuses on and does. What is it we do at a high level. We are a governance board. Cover the big buckets on the strategic plan.</a:t>
            </a:r>
            <a:endParaRPr/>
          </a:p>
          <a:p>
            <a:pPr indent="-298450" lvl="0" marL="457200" rtl="0" algn="l">
              <a:spcBef>
                <a:spcPts val="0"/>
              </a:spcBef>
              <a:spcAft>
                <a:spcPts val="0"/>
              </a:spcAft>
              <a:buSzPts val="1100"/>
              <a:buAutoNum type="arabicPeriod"/>
            </a:pPr>
            <a:r>
              <a:rPr lang="en"/>
              <a:t>People should attend board meetings. They are open to the public.</a:t>
            </a:r>
            <a:endParaRPr/>
          </a:p>
          <a:p>
            <a:pPr indent="-298450" lvl="0" marL="457200" rtl="0" algn="l">
              <a:spcBef>
                <a:spcPts val="0"/>
              </a:spcBef>
              <a:spcAft>
                <a:spcPts val="0"/>
              </a:spcAft>
              <a:buSzPts val="1100"/>
              <a:buAutoNum type="arabicPeriod"/>
            </a:pPr>
            <a:r>
              <a:rPr lang="en"/>
              <a:t>Picture of a board seems like a requirement, and our Board</a:t>
            </a:r>
            <a:endParaRPr/>
          </a:p>
          <a:p>
            <a:pPr indent="-298450" lvl="0" marL="457200" rtl="0" algn="l">
              <a:spcBef>
                <a:spcPts val="0"/>
              </a:spcBef>
              <a:spcAft>
                <a:spcPts val="0"/>
              </a:spcAft>
              <a:buSzPts val="1100"/>
              <a:buAutoNum type="arabicPeriod"/>
            </a:pPr>
            <a:r>
              <a:rPr lang="en"/>
              <a:t>Training includes peer training and documentation, but also training through the Colorado League of Charter Schools, the Alliance for Public Waldorf Education, and other 3rd party materials.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6cd8f88a9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6cd8f88a9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LM: ~10 Minutes</a:t>
            </a:r>
            <a:endParaRPr/>
          </a:p>
          <a:p>
            <a:pPr indent="0" lvl="0" marL="0" rtl="0" algn="l">
              <a:spcBef>
                <a:spcPts val="0"/>
              </a:spcBef>
              <a:spcAft>
                <a:spcPts val="0"/>
              </a:spcAft>
              <a:buNone/>
            </a:pPr>
            <a:r>
              <a:rPr lang="en"/>
              <a:t>Topic Ideas</a:t>
            </a:r>
            <a:endParaRPr/>
          </a:p>
          <a:p>
            <a:pPr indent="-298450" lvl="0" marL="457200" rtl="0" algn="l">
              <a:spcBef>
                <a:spcPts val="0"/>
              </a:spcBef>
              <a:spcAft>
                <a:spcPts val="0"/>
              </a:spcAft>
              <a:buSzPts val="1100"/>
              <a:buAutoNum type="arabicPeriod"/>
            </a:pPr>
            <a:r>
              <a:rPr lang="en"/>
              <a:t>10 Year Anniversary</a:t>
            </a:r>
            <a:endParaRPr/>
          </a:p>
          <a:p>
            <a:pPr indent="-298450" lvl="0" marL="457200" rtl="0" algn="l">
              <a:spcBef>
                <a:spcPts val="0"/>
              </a:spcBef>
              <a:spcAft>
                <a:spcPts val="0"/>
              </a:spcAft>
              <a:buSzPts val="1100"/>
              <a:buAutoNum type="arabicPeriod"/>
            </a:pPr>
            <a:r>
              <a:rPr lang="en"/>
              <a:t>Academic performance &amp; Charter Renewal</a:t>
            </a:r>
            <a:endParaRPr/>
          </a:p>
          <a:p>
            <a:pPr indent="-298450" lvl="0" marL="457200" rtl="0" algn="l">
              <a:spcBef>
                <a:spcPts val="0"/>
              </a:spcBef>
              <a:spcAft>
                <a:spcPts val="0"/>
              </a:spcAft>
              <a:buSzPts val="1100"/>
              <a:buAutoNum type="arabicPeriod"/>
            </a:pPr>
            <a:r>
              <a:rPr lang="en"/>
              <a:t>Misc…community outreach: Future surveys, festivals, volunteering</a:t>
            </a:r>
            <a:endParaRPr/>
          </a:p>
          <a:p>
            <a:pPr indent="-298450" lvl="0" marL="457200" rtl="0" algn="l">
              <a:spcBef>
                <a:spcPts val="0"/>
              </a:spcBef>
              <a:spcAft>
                <a:spcPts val="0"/>
              </a:spcAft>
              <a:buSzPts val="1100"/>
              <a:buAutoNum type="arabicPeriod"/>
            </a:pPr>
            <a:r>
              <a:rPr lang="en">
                <a:solidFill>
                  <a:schemeClr val="dk1"/>
                </a:solidFill>
              </a:rPr>
              <a:t>Facilities as it connects to our program, a two-track program with expanded reach into the community</a:t>
            </a:r>
            <a:endParaRPr>
              <a:solidFill>
                <a:schemeClr val="dk1"/>
              </a:solidFill>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After the challenging and difficult pandemic years, we are grateful to be been back to “the new normal" this school year.</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 </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We are excited to be back to the rhythm of welcoming parent volunteers, going on field trips, and engaging more freely in community. These aspects were dampened in the height of the pandemic, so these things feel like an exciting return!</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 </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This school year marks the 10</a:t>
            </a:r>
            <a:r>
              <a:rPr baseline="30000" lang="en" sz="1400">
                <a:solidFill>
                  <a:schemeClr val="dk1"/>
                </a:solidFill>
                <a:highlight>
                  <a:srgbClr val="FFFFFF"/>
                </a:highlight>
              </a:rPr>
              <a:t>th</a:t>
            </a:r>
            <a:r>
              <a:rPr lang="en" sz="1400">
                <a:solidFill>
                  <a:schemeClr val="dk1"/>
                </a:solidFill>
                <a:highlight>
                  <a:srgbClr val="FFFFFF"/>
                </a:highlight>
              </a:rPr>
              <a:t> year of operation for Mountain Sage. Our school serves nearly 300 students.</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 </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We recently received our second charter contract renewal with the Poudre School District. Hooray! The next renewal will be in 2028.</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 </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This year we introduced </a:t>
            </a:r>
            <a:r>
              <a:rPr i="1" lang="en" sz="1400">
                <a:solidFill>
                  <a:schemeClr val="dk1"/>
                </a:solidFill>
                <a:highlight>
                  <a:srgbClr val="FFFFFF"/>
                </a:highlight>
              </a:rPr>
              <a:t>Community Circle. Community Circle </a:t>
            </a:r>
            <a:r>
              <a:rPr lang="en" sz="1400">
                <a:solidFill>
                  <a:schemeClr val="dk1"/>
                </a:solidFill>
                <a:highlight>
                  <a:srgbClr val="FFFFFF"/>
                </a:highlight>
              </a:rPr>
              <a:t>typically occurs on the second Friday morning of each month. Gatherings happening at the school from 8:30-10am. </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These community education events offer inspirational and experiential education about our school’s unique program to the adults in our community. </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We hope you will join us!</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 </a:t>
            </a:r>
            <a:endParaRPr sz="1400">
              <a:solidFill>
                <a:schemeClr val="dk1"/>
              </a:solidFill>
              <a:highlight>
                <a:srgbClr val="FFFFFF"/>
              </a:highlight>
            </a:endParaRPr>
          </a:p>
          <a:p>
            <a:pPr indent="0" lvl="0" marL="0" rtl="0" algn="l">
              <a:lnSpc>
                <a:spcPct val="115000"/>
              </a:lnSpc>
              <a:spcBef>
                <a:spcPts val="0"/>
              </a:spcBef>
              <a:spcAft>
                <a:spcPts val="0"/>
              </a:spcAft>
              <a:buNone/>
            </a:pPr>
            <a:r>
              <a:rPr lang="en" sz="1400">
                <a:solidFill>
                  <a:schemeClr val="dk1"/>
                </a:solidFill>
                <a:highlight>
                  <a:srgbClr val="FFFFFF"/>
                </a:highlight>
              </a:rPr>
              <a:t>In other exciting news, this year will mark the return of community-wide May Faire celebrations. In the past few years, this was event held during the school day. This year will mark the return of the Saturday morning community-wide approach to this event. Stay tuned for details. We look forward to seeing you there!</a:t>
            </a:r>
            <a:endParaRPr sz="1400">
              <a:solidFill>
                <a:schemeClr val="dk1"/>
              </a:solidFill>
              <a:highlight>
                <a:srgbClr val="FFFFFF"/>
              </a:highlight>
            </a:endParaRPr>
          </a:p>
          <a:p>
            <a:pPr indent="0" lvl="0" marL="0" rtl="0" algn="l">
              <a:lnSpc>
                <a:spcPct val="115000"/>
              </a:lnSpc>
              <a:spcBef>
                <a:spcPts val="0"/>
              </a:spcBef>
              <a:spcAft>
                <a:spcPts val="0"/>
              </a:spcAft>
              <a:buNone/>
            </a:pPr>
            <a:r>
              <a:rPr lang="en">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d218e99a3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d218e99a3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CW: ~5 minutes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0334cb11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0334cb11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rgbClr val="FFFFFF"/>
                </a:highlight>
              </a:rPr>
              <a:t>with a 2-track program we could increase our base salaries from $38K to $46K+ in $2K increments each year until we organically reach our 2-track goal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we would stay a single-track school</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-the max we could increase our base teacher salary would be $43K (PSD is currently $48K and about to increase to $50K)</a:t>
            </a:r>
            <a:endParaRPr>
              <a:solidFill>
                <a:srgbClr val="222222"/>
              </a:solidFill>
              <a:highlight>
                <a:srgbClr val="FFFFFF"/>
              </a:highlight>
            </a:endParaRPr>
          </a:p>
          <a:p>
            <a:pPr indent="0" lvl="0" marL="0" rtl="0" algn="l">
              <a:spcBef>
                <a:spcPts val="0"/>
              </a:spcBef>
              <a:spcAft>
                <a:spcPts val="0"/>
              </a:spcAft>
              <a:buNone/>
            </a:pPr>
            <a:r>
              <a:t/>
            </a:r>
            <a:endParaRPr>
              <a:solidFill>
                <a:srgbClr val="22222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334cb110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0334cb110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368B6D"/>
              </a:buClr>
              <a:buSzPts val="5200"/>
              <a:buFont typeface="Ubuntu Condensed"/>
              <a:buNone/>
              <a:defRPr b="1" sz="5200">
                <a:solidFill>
                  <a:srgbClr val="368B6D"/>
                </a:solidFill>
                <a:latin typeface="Ubuntu Condensed"/>
                <a:ea typeface="Ubuntu Condensed"/>
                <a:cs typeface="Ubuntu Condensed"/>
                <a:sym typeface="Ubuntu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Ubuntu Condensed"/>
              <a:buNone/>
              <a:defRPr sz="2800">
                <a:latin typeface="Ubuntu Condensed"/>
                <a:ea typeface="Ubuntu Condensed"/>
                <a:cs typeface="Ubuntu Condensed"/>
                <a:sym typeface="Ubuntu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2200275" y="819525"/>
            <a:ext cx="4743450" cy="657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368B6D"/>
              </a:buClr>
              <a:buSzPts val="12000"/>
              <a:buFont typeface="Ubuntu Condensed"/>
              <a:buNone/>
              <a:defRPr b="1" sz="12000">
                <a:solidFill>
                  <a:srgbClr val="368B6D"/>
                </a:solidFill>
                <a:latin typeface="Ubuntu Condensed"/>
                <a:ea typeface="Ubuntu Condensed"/>
                <a:cs typeface="Ubuntu Condensed"/>
                <a:sym typeface="Ubuntu Condensed"/>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368B6D"/>
              </a:buClr>
              <a:buSzPts val="4000"/>
              <a:buFont typeface="Ubuntu Condensed"/>
              <a:buNone/>
              <a:defRPr b="1" sz="4000">
                <a:solidFill>
                  <a:srgbClr val="368B6D"/>
                </a:solidFill>
                <a:latin typeface="Ubuntu Condensed"/>
                <a:ea typeface="Ubuntu Condensed"/>
                <a:cs typeface="Ubuntu Condensed"/>
                <a:sym typeface="Ubuntu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4570800"/>
            <a:ext cx="9144000" cy="572700"/>
          </a:xfrm>
          <a:prstGeom prst="rect">
            <a:avLst/>
          </a:prstGeom>
          <a:noFill/>
          <a:ln>
            <a:noFill/>
          </a:ln>
        </p:spPr>
      </p:pic>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368B6D"/>
              </a:buClr>
              <a:buSzPts val="2800"/>
              <a:buFont typeface="Ubuntu Condensed"/>
              <a:buNone/>
              <a:defRPr b="1">
                <a:solidFill>
                  <a:srgbClr val="368B6D"/>
                </a:solidFill>
                <a:latin typeface="Ubuntu Condensed"/>
                <a:ea typeface="Ubuntu Condensed"/>
                <a:cs typeface="Ubuntu Condensed"/>
                <a:sym typeface="Ubuntu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4570800"/>
            <a:ext cx="9144000" cy="572700"/>
          </a:xfrm>
          <a:prstGeom prst="rect">
            <a:avLst/>
          </a:prstGeom>
          <a:noFill/>
          <a:ln>
            <a:noFill/>
          </a:ln>
        </p:spPr>
      </p:pic>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368B6D"/>
              </a:buClr>
              <a:buSzPts val="2800"/>
              <a:buFont typeface="Ubuntu Condensed"/>
              <a:buNone/>
              <a:defRPr b="1">
                <a:solidFill>
                  <a:srgbClr val="368B6D"/>
                </a:solidFill>
                <a:latin typeface="Ubuntu Condensed"/>
                <a:ea typeface="Ubuntu Condensed"/>
                <a:cs typeface="Ubuntu Condensed"/>
                <a:sym typeface="Ubuntu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0" y="4570800"/>
            <a:ext cx="9144000" cy="572700"/>
          </a:xfrm>
          <a:prstGeom prst="rect">
            <a:avLst/>
          </a:prstGeom>
          <a:noFill/>
          <a:ln>
            <a:noFill/>
          </a:ln>
        </p:spPr>
      </p:pic>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368B6D"/>
              </a:buClr>
              <a:buSzPts val="2800"/>
              <a:buFont typeface="Ubuntu Condensed"/>
              <a:buNone/>
              <a:defRPr b="1">
                <a:solidFill>
                  <a:srgbClr val="368B6D"/>
                </a:solidFill>
                <a:latin typeface="Ubuntu Condensed"/>
                <a:ea typeface="Ubuntu Condensed"/>
                <a:cs typeface="Ubuntu Condensed"/>
                <a:sym typeface="Ubuntu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4570800"/>
            <a:ext cx="9144000" cy="572700"/>
          </a:xfrm>
          <a:prstGeom prst="rect">
            <a:avLst/>
          </a:prstGeom>
          <a:noFill/>
          <a:ln>
            <a:noFill/>
          </a:ln>
        </p:spPr>
      </p:pic>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368B6D"/>
              </a:buClr>
              <a:buSzPts val="2400"/>
              <a:buFont typeface="Ubuntu Condensed"/>
              <a:buNone/>
              <a:defRPr b="1" sz="2400">
                <a:solidFill>
                  <a:srgbClr val="368B6D"/>
                </a:solidFill>
                <a:latin typeface="Ubuntu Condensed"/>
                <a:ea typeface="Ubuntu Condensed"/>
                <a:cs typeface="Ubuntu Condensed"/>
                <a:sym typeface="Ubuntu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3998" cy="572700"/>
          </a:xfrm>
          <a:prstGeom prst="rect">
            <a:avLst/>
          </a:prstGeom>
          <a:noFill/>
          <a:ln>
            <a:noFill/>
          </a:ln>
        </p:spPr>
      </p:pic>
      <p:pic>
        <p:nvPicPr>
          <p:cNvPr id="39" name="Google Shape;39;p8"/>
          <p:cNvPicPr preferRelativeResize="0"/>
          <p:nvPr/>
        </p:nvPicPr>
        <p:blipFill>
          <a:blip r:embed="rId3">
            <a:alphaModFix/>
          </a:blip>
          <a:stretch>
            <a:fillRect/>
          </a:stretch>
        </p:blipFill>
        <p:spPr>
          <a:xfrm>
            <a:off x="0" y="4570800"/>
            <a:ext cx="9144000" cy="572700"/>
          </a:xfrm>
          <a:prstGeom prst="rect">
            <a:avLst/>
          </a:prstGeom>
          <a:noFill/>
          <a:ln>
            <a:noFill/>
          </a:ln>
        </p:spPr>
      </p:pic>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rgbClr val="368B6D"/>
              </a:buClr>
              <a:buSzPts val="4800"/>
              <a:buFont typeface="Ubuntu Condensed"/>
              <a:buNone/>
              <a:defRPr b="1" sz="4800">
                <a:solidFill>
                  <a:srgbClr val="368B6D"/>
                </a:solidFill>
                <a:latin typeface="Ubuntu Condensed"/>
                <a:ea typeface="Ubuntu Condensed"/>
                <a:cs typeface="Ubuntu Condensed"/>
                <a:sym typeface="Ubuntu Condense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368B6D"/>
              </a:buClr>
              <a:buSzPts val="4200"/>
              <a:buFont typeface="Ubuntu Condensed"/>
              <a:buNone/>
              <a:defRPr b="1" sz="4200">
                <a:solidFill>
                  <a:srgbClr val="368B6D"/>
                </a:solidFill>
                <a:latin typeface="Ubuntu Condensed"/>
                <a:ea typeface="Ubuntu Condensed"/>
                <a:cs typeface="Ubuntu Condensed"/>
                <a:sym typeface="Ubuntu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Ubuntu Condensed"/>
              <a:buNone/>
              <a:defRPr sz="2400">
                <a:latin typeface="Ubuntu Condensed"/>
                <a:ea typeface="Ubuntu Condensed"/>
                <a:cs typeface="Ubuntu Condensed"/>
                <a:sym typeface="Ubuntu Condense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quotefancy.com/rudolf-steiner-quot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Community Update</a:t>
            </a:r>
            <a:endParaRPr>
              <a:solidFill>
                <a:srgbClr val="368B6D"/>
              </a:solidFill>
              <a:latin typeface="Ubuntu Condensed"/>
              <a:ea typeface="Ubuntu Condensed"/>
              <a:cs typeface="Ubuntu Condensed"/>
              <a:sym typeface="Ubuntu Condensed"/>
            </a:endParaRPr>
          </a:p>
        </p:txBody>
      </p:sp>
      <p:sp>
        <p:nvSpPr>
          <p:cNvPr id="62" name="Google Shape;62;p13"/>
          <p:cNvSpPr txBox="1"/>
          <p:nvPr>
            <p:ph idx="1" type="subTitle"/>
          </p:nvPr>
        </p:nvSpPr>
        <p:spPr>
          <a:xfrm>
            <a:off x="311700" y="2834125"/>
            <a:ext cx="8520600" cy="1259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300"/>
              <a:t>February 13, 2023 </a:t>
            </a:r>
            <a:endParaRPr sz="3300"/>
          </a:p>
          <a:p>
            <a:pPr indent="0" lvl="0" marL="0" rtl="0" algn="ctr">
              <a:spcBef>
                <a:spcPts val="0"/>
              </a:spcBef>
              <a:spcAft>
                <a:spcPts val="0"/>
              </a:spcAft>
              <a:buNone/>
            </a:pPr>
            <a:r>
              <a:rPr lang="en" sz="3300"/>
              <a:t>6:30 -7:30 p.m.</a:t>
            </a:r>
            <a:endParaRPr sz="3300">
              <a:latin typeface="Ubuntu Condensed"/>
              <a:ea typeface="Ubuntu Condensed"/>
              <a:cs typeface="Ubuntu Condensed"/>
              <a:sym typeface="Ubuntu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OAC Team </a:t>
            </a:r>
            <a:endParaRPr/>
          </a:p>
        </p:txBody>
      </p:sp>
      <p:sp>
        <p:nvSpPr>
          <p:cNvPr id="121" name="Google Shape;121;p22"/>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Owners - </a:t>
            </a:r>
            <a:r>
              <a:rPr lang="en"/>
              <a:t>MSCS Facilities Team</a:t>
            </a:r>
            <a:endParaRPr/>
          </a:p>
          <a:p>
            <a:pPr indent="-342900" lvl="2" marL="1371600" rtl="0" algn="l">
              <a:spcBef>
                <a:spcPts val="0"/>
              </a:spcBef>
              <a:spcAft>
                <a:spcPts val="0"/>
              </a:spcAft>
              <a:buSzPts val="1800"/>
              <a:buChar char="■"/>
            </a:pPr>
            <a:r>
              <a:rPr lang="en" sz="1800"/>
              <a:t>Liv Helmericks, Amanda Griffith, Hillary Mizia, Jon Pointer, Chris West</a:t>
            </a:r>
            <a:endParaRPr sz="1800"/>
          </a:p>
          <a:p>
            <a:pPr indent="-317500" lvl="3" marL="1828800" rtl="0" algn="l">
              <a:spcBef>
                <a:spcPts val="0"/>
              </a:spcBef>
              <a:spcAft>
                <a:spcPts val="0"/>
              </a:spcAft>
              <a:buSzPts val="1400"/>
              <a:buChar char="●"/>
            </a:pPr>
            <a:r>
              <a:rPr lang="en"/>
              <a:t>MSCS </a:t>
            </a:r>
            <a:r>
              <a:rPr lang="en"/>
              <a:t>Operational</a:t>
            </a:r>
            <a:r>
              <a:rPr lang="en"/>
              <a:t> Team - </a:t>
            </a:r>
            <a:r>
              <a:rPr lang="en"/>
              <a:t>Collaboration</a:t>
            </a:r>
            <a:r>
              <a:rPr lang="en"/>
              <a:t> and feedback from staff</a:t>
            </a:r>
            <a:endParaRPr/>
          </a:p>
          <a:p>
            <a:pPr indent="-342900" lvl="2" marL="1371600" rtl="0" algn="l">
              <a:spcBef>
                <a:spcPts val="0"/>
              </a:spcBef>
              <a:spcAft>
                <a:spcPts val="0"/>
              </a:spcAft>
              <a:buSzPts val="1800"/>
              <a:buChar char="■"/>
            </a:pPr>
            <a:r>
              <a:rPr lang="en" sz="1800"/>
              <a:t>Owners Re</a:t>
            </a:r>
            <a:r>
              <a:rPr lang="en" sz="1800">
                <a:highlight>
                  <a:schemeClr val="lt1"/>
                </a:highlight>
              </a:rPr>
              <a:t>p</a:t>
            </a:r>
            <a:r>
              <a:rPr lang="en" sz="1800">
                <a:highlight>
                  <a:schemeClr val="lt1"/>
                </a:highlight>
              </a:rPr>
              <a:t> - </a:t>
            </a:r>
            <a:r>
              <a:rPr lang="en" sz="1800">
                <a:highlight>
                  <a:schemeClr val="lt1"/>
                </a:highlight>
              </a:rPr>
              <a:t>An</a:t>
            </a:r>
            <a:r>
              <a:rPr lang="en" sz="1800"/>
              <a:t>ser Advisory </a:t>
            </a:r>
            <a:endParaRPr sz="1800"/>
          </a:p>
          <a:p>
            <a:pPr indent="-342900" lvl="3" marL="1828800" rtl="0" algn="l">
              <a:spcBef>
                <a:spcPts val="0"/>
              </a:spcBef>
              <a:spcAft>
                <a:spcPts val="0"/>
              </a:spcAft>
              <a:buSzPts val="1800"/>
              <a:buChar char="●"/>
            </a:pPr>
            <a:r>
              <a:rPr lang="en"/>
              <a:t>We do not know what we do not know</a:t>
            </a:r>
            <a:endParaRPr sz="1800"/>
          </a:p>
          <a:p>
            <a:pPr indent="-342900" lvl="0" marL="457200" rtl="0" algn="l">
              <a:spcBef>
                <a:spcPts val="0"/>
              </a:spcBef>
              <a:spcAft>
                <a:spcPts val="0"/>
              </a:spcAft>
              <a:buSzPts val="1800"/>
              <a:buChar char="●"/>
            </a:pPr>
            <a:r>
              <a:rPr lang="en"/>
              <a:t>Architect - </a:t>
            </a:r>
            <a:r>
              <a:rPr lang="en"/>
              <a:t>Ewers Architecture</a:t>
            </a:r>
            <a:endParaRPr/>
          </a:p>
          <a:p>
            <a:pPr indent="-342900" lvl="0" marL="457200" rtl="0" algn="l">
              <a:spcBef>
                <a:spcPts val="0"/>
              </a:spcBef>
              <a:spcAft>
                <a:spcPts val="0"/>
              </a:spcAft>
              <a:buSzPts val="1800"/>
              <a:buChar char="●"/>
            </a:pPr>
            <a:r>
              <a:rPr lang="en"/>
              <a:t>Contractor - </a:t>
            </a:r>
            <a:r>
              <a:rPr lang="en"/>
              <a:t>Fransen Pittman Construction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Working Together During A Complex Project</a:t>
            </a:r>
            <a:endParaRPr/>
          </a:p>
        </p:txBody>
      </p:sp>
      <p:sp>
        <p:nvSpPr>
          <p:cNvPr id="127" name="Google Shape;127;p23"/>
          <p:cNvSpPr txBox="1"/>
          <p:nvPr>
            <p:ph idx="1" type="body"/>
          </p:nvPr>
        </p:nvSpPr>
        <p:spPr>
          <a:xfrm>
            <a:off x="311700" y="11322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OAC Meeting once/week with the Facilities Committee</a:t>
            </a:r>
            <a:endParaRPr/>
          </a:p>
          <a:p>
            <a:pPr indent="-342900" lvl="0" marL="457200" rtl="0" algn="l">
              <a:spcBef>
                <a:spcPts val="0"/>
              </a:spcBef>
              <a:spcAft>
                <a:spcPts val="0"/>
              </a:spcAft>
              <a:buSzPts val="1800"/>
              <a:buChar char="●"/>
            </a:pPr>
            <a:r>
              <a:rPr lang="en"/>
              <a:t>MSCS - Liv Helmericks</a:t>
            </a:r>
            <a:endParaRPr/>
          </a:p>
          <a:p>
            <a:pPr indent="-317500" lvl="2" marL="1371600" rtl="0" algn="l">
              <a:spcBef>
                <a:spcPts val="0"/>
              </a:spcBef>
              <a:spcAft>
                <a:spcPts val="0"/>
              </a:spcAft>
              <a:buSzPts val="1400"/>
              <a:buChar char="■"/>
            </a:pPr>
            <a:r>
              <a:rPr lang="en"/>
              <a:t>Surveys and Check-in with the staff</a:t>
            </a:r>
            <a:endParaRPr/>
          </a:p>
          <a:p>
            <a:pPr indent="-342900" lvl="0" marL="457200" rtl="0" algn="l">
              <a:spcBef>
                <a:spcPts val="0"/>
              </a:spcBef>
              <a:spcAft>
                <a:spcPts val="0"/>
              </a:spcAft>
              <a:buSzPts val="1800"/>
              <a:buChar char="●"/>
            </a:pPr>
            <a:r>
              <a:rPr lang="en"/>
              <a:t>Financial Committee</a:t>
            </a:r>
            <a:endParaRPr/>
          </a:p>
          <a:p>
            <a:pPr indent="-317500" lvl="1" marL="914400" rtl="0" algn="l">
              <a:spcBef>
                <a:spcPts val="0"/>
              </a:spcBef>
              <a:spcAft>
                <a:spcPts val="0"/>
              </a:spcAft>
              <a:buSzPts val="1400"/>
              <a:buChar char="○"/>
            </a:pPr>
            <a:r>
              <a:rPr lang="en"/>
              <a:t>Bryan Kimbell | Board Treasurer - Finance Committee Chair</a:t>
            </a:r>
            <a:endParaRPr/>
          </a:p>
          <a:p>
            <a:pPr indent="-317500" lvl="2" marL="1371600" rtl="0" algn="l">
              <a:spcBef>
                <a:spcPts val="0"/>
              </a:spcBef>
              <a:spcAft>
                <a:spcPts val="0"/>
              </a:spcAft>
              <a:buSzPts val="1400"/>
              <a:buChar char="■"/>
            </a:pPr>
            <a:r>
              <a:rPr lang="en"/>
              <a:t>Finance Committee meets once a month </a:t>
            </a:r>
            <a:endParaRPr/>
          </a:p>
          <a:p>
            <a:pPr indent="-317500" lvl="2" marL="1371600" rtl="0" algn="l">
              <a:spcBef>
                <a:spcPts val="0"/>
              </a:spcBef>
              <a:spcAft>
                <a:spcPts val="0"/>
              </a:spcAft>
              <a:buSzPts val="1400"/>
              <a:buChar char="■"/>
            </a:pPr>
            <a:r>
              <a:rPr lang="en"/>
              <a:t>Bryan attends OAC meetings once a month or more</a:t>
            </a:r>
            <a:endParaRPr/>
          </a:p>
          <a:p>
            <a:pPr indent="-342900" lvl="0" marL="457200" rtl="0" algn="l">
              <a:spcBef>
                <a:spcPts val="0"/>
              </a:spcBef>
              <a:spcAft>
                <a:spcPts val="0"/>
              </a:spcAft>
              <a:buSzPts val="1800"/>
              <a:buChar char="●"/>
            </a:pPr>
            <a:r>
              <a:rPr lang="en"/>
              <a:t>MSCS Board Meeting</a:t>
            </a:r>
            <a:endParaRPr/>
          </a:p>
          <a:p>
            <a:pPr indent="-317500" lvl="1" marL="914400" rtl="0" algn="l">
              <a:spcBef>
                <a:spcPts val="0"/>
              </a:spcBef>
              <a:spcAft>
                <a:spcPts val="0"/>
              </a:spcAft>
              <a:buSzPts val="1400"/>
              <a:buChar char="○"/>
            </a:pPr>
            <a:r>
              <a:rPr lang="en"/>
              <a:t>Board of Directors Meetings - open to the public</a:t>
            </a:r>
            <a:endParaRPr/>
          </a:p>
          <a:p>
            <a:pPr indent="-317500" lvl="2" marL="1371600" rtl="0" algn="l">
              <a:spcBef>
                <a:spcPts val="0"/>
              </a:spcBef>
              <a:spcAft>
                <a:spcPts val="0"/>
              </a:spcAft>
              <a:buSzPts val="1400"/>
              <a:buChar char="■"/>
            </a:pPr>
            <a:r>
              <a:rPr lang="en"/>
              <a:t>Facilities Committee Report - once a month to all board members </a:t>
            </a:r>
            <a:endParaRPr/>
          </a:p>
          <a:p>
            <a:pPr indent="-317500" lvl="2" marL="1371600" rtl="0" algn="l">
              <a:spcBef>
                <a:spcPts val="0"/>
              </a:spcBef>
              <a:spcAft>
                <a:spcPts val="0"/>
              </a:spcAft>
              <a:buSzPts val="1400"/>
              <a:buChar char="■"/>
            </a:pPr>
            <a:r>
              <a:rPr lang="en"/>
              <a:t>Financial Committee Report - once a month to all board members </a:t>
            </a:r>
            <a:endParaRPr/>
          </a:p>
          <a:p>
            <a:pPr indent="-317500" lvl="2" marL="1371600" rtl="0" algn="l">
              <a:spcBef>
                <a:spcPts val="0"/>
              </a:spcBef>
              <a:spcAft>
                <a:spcPts val="0"/>
              </a:spcAft>
              <a:buSzPts val="1400"/>
              <a:buChar char="■"/>
            </a:pPr>
            <a:r>
              <a:rPr lang="en"/>
              <a:t>Board Works Sessions as needed </a:t>
            </a:r>
            <a:endParaRPr/>
          </a:p>
          <a:p>
            <a:pPr indent="-317500" lvl="2" marL="1371600" rtl="0" algn="l">
              <a:spcBef>
                <a:spcPts val="0"/>
              </a:spcBef>
              <a:spcAft>
                <a:spcPts val="0"/>
              </a:spcAft>
              <a:buSzPts val="1400"/>
              <a:buChar char="■"/>
            </a:pPr>
            <a:r>
              <a:rPr lang="en"/>
              <a:t>OAC Team is also attend board meetings as needed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Cost &amp; Feasibility </a:t>
            </a:r>
            <a:endParaRPr/>
          </a:p>
        </p:txBody>
      </p:sp>
      <p:sp>
        <p:nvSpPr>
          <p:cNvPr id="133" name="Google Shape;133;p24"/>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Bond</a:t>
            </a:r>
            <a:r>
              <a:rPr lang="en"/>
              <a:t> 8.8M</a:t>
            </a:r>
            <a:endParaRPr/>
          </a:p>
          <a:p>
            <a:pPr indent="-317500" lvl="1" marL="914400" rtl="0" algn="l">
              <a:spcBef>
                <a:spcPts val="0"/>
              </a:spcBef>
              <a:spcAft>
                <a:spcPts val="0"/>
              </a:spcAft>
              <a:buSzPts val="1400"/>
              <a:buChar char="○"/>
            </a:pPr>
            <a:r>
              <a:rPr lang="en">
                <a:highlight>
                  <a:schemeClr val="lt1"/>
                </a:highlight>
              </a:rPr>
              <a:t>3.5 Million for building purchase</a:t>
            </a:r>
            <a:endParaRPr>
              <a:highlight>
                <a:schemeClr val="lt1"/>
              </a:highlight>
            </a:endParaRPr>
          </a:p>
          <a:p>
            <a:pPr indent="-317500" lvl="1" marL="914400" rtl="0" algn="l">
              <a:spcBef>
                <a:spcPts val="0"/>
              </a:spcBef>
              <a:spcAft>
                <a:spcPts val="0"/>
              </a:spcAft>
              <a:buSzPts val="1400"/>
              <a:buChar char="○"/>
            </a:pPr>
            <a:r>
              <a:rPr lang="en">
                <a:highlight>
                  <a:schemeClr val="lt1"/>
                </a:highlight>
              </a:rPr>
              <a:t>5.3 Million for expansion </a:t>
            </a:r>
            <a:endParaRPr>
              <a:highlight>
                <a:schemeClr val="lt1"/>
              </a:highlight>
            </a:endParaRPr>
          </a:p>
          <a:p>
            <a:pPr indent="-342900" lvl="0" marL="457200" rtl="0" algn="l">
              <a:spcBef>
                <a:spcPts val="0"/>
              </a:spcBef>
              <a:spcAft>
                <a:spcPts val="0"/>
              </a:spcAft>
              <a:buSzPts val="1800"/>
              <a:buChar char="●"/>
            </a:pPr>
            <a:r>
              <a:rPr lang="en"/>
              <a:t>BEST Grant</a:t>
            </a:r>
            <a:endParaRPr/>
          </a:p>
          <a:p>
            <a:pPr indent="-317500" lvl="1" marL="914400" rtl="0" algn="l">
              <a:spcBef>
                <a:spcPts val="0"/>
              </a:spcBef>
              <a:spcAft>
                <a:spcPts val="0"/>
              </a:spcAft>
              <a:buSzPts val="1400"/>
              <a:buChar char="○"/>
            </a:pPr>
            <a:r>
              <a:rPr lang="en"/>
              <a:t>CO Department of Education Grant submitted Feb 6</a:t>
            </a:r>
            <a:endParaRPr/>
          </a:p>
          <a:p>
            <a:pPr indent="-317500" lvl="1" marL="914400" rtl="0" algn="l">
              <a:spcBef>
                <a:spcPts val="0"/>
              </a:spcBef>
              <a:spcAft>
                <a:spcPts val="0"/>
              </a:spcAft>
              <a:buSzPts val="1400"/>
              <a:buChar char="○"/>
            </a:pPr>
            <a:r>
              <a:rPr lang="en"/>
              <a:t>Projects are awarded in June</a:t>
            </a:r>
            <a:endParaRPr/>
          </a:p>
          <a:p>
            <a:pPr indent="-342900" lvl="0" marL="457200" rtl="0" algn="l">
              <a:spcBef>
                <a:spcPts val="0"/>
              </a:spcBef>
              <a:spcAft>
                <a:spcPts val="0"/>
              </a:spcAft>
              <a:buSzPts val="1800"/>
              <a:buChar char="●"/>
            </a:pPr>
            <a:r>
              <a:rPr lang="en"/>
              <a:t>Phase 1.5</a:t>
            </a:r>
            <a:endParaRPr/>
          </a:p>
          <a:p>
            <a:pPr indent="-317500" lvl="1" marL="914400" rtl="0" algn="l">
              <a:spcBef>
                <a:spcPts val="0"/>
              </a:spcBef>
              <a:spcAft>
                <a:spcPts val="0"/>
              </a:spcAft>
              <a:buSzPts val="1400"/>
              <a:buChar char="○"/>
            </a:pPr>
            <a:r>
              <a:rPr lang="en"/>
              <a:t>How did we get to a 1.5 phase </a:t>
            </a:r>
            <a:r>
              <a:rPr lang="en"/>
              <a:t>project</a:t>
            </a:r>
            <a:r>
              <a:rPr lang="en"/>
              <a:t>? </a:t>
            </a:r>
            <a:endParaRPr/>
          </a:p>
          <a:p>
            <a:pPr indent="-317500" lvl="1" marL="914400" rtl="0" algn="l">
              <a:spcBef>
                <a:spcPts val="0"/>
              </a:spcBef>
              <a:spcAft>
                <a:spcPts val="0"/>
              </a:spcAft>
              <a:buSzPts val="1400"/>
              <a:buChar char="○"/>
            </a:pPr>
            <a:r>
              <a:rPr lang="en">
                <a:highlight>
                  <a:schemeClr val="lt1"/>
                </a:highlight>
              </a:rPr>
              <a:t>8.2 Million - includes the remainder of the Bond and the BEST Grant</a:t>
            </a:r>
            <a:endParaRPr>
              <a:highlight>
                <a:schemeClr val="lt1"/>
              </a:highlight>
            </a:endParaRPr>
          </a:p>
          <a:p>
            <a:pPr indent="-342900" lvl="0" marL="457200" rtl="0" algn="l">
              <a:spcBef>
                <a:spcPts val="0"/>
              </a:spcBef>
              <a:spcAft>
                <a:spcPts val="0"/>
              </a:spcAft>
              <a:buSzPts val="1800"/>
              <a:buChar char="●"/>
            </a:pPr>
            <a:r>
              <a:rPr lang="en">
                <a:highlight>
                  <a:schemeClr val="lt1"/>
                </a:highlight>
              </a:rPr>
              <a:t>We will have more information about timeline in the summer.</a:t>
            </a:r>
            <a:endParaRPr>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School Financials Update</a:t>
            </a:r>
            <a:endParaRPr/>
          </a:p>
        </p:txBody>
      </p:sp>
      <p:sp>
        <p:nvSpPr>
          <p:cNvPr id="139" name="Google Shape;139;p25"/>
          <p:cNvSpPr txBox="1"/>
          <p:nvPr>
            <p:ph idx="1" type="body"/>
          </p:nvPr>
        </p:nvSpPr>
        <p:spPr>
          <a:xfrm>
            <a:off x="311700" y="1132275"/>
            <a:ext cx="6754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Bryan Kimbell</a:t>
            </a:r>
            <a:endParaRPr b="1"/>
          </a:p>
          <a:p>
            <a:pPr indent="-342900" lvl="0" marL="457200" rtl="0" algn="l">
              <a:spcBef>
                <a:spcPts val="1200"/>
              </a:spcBef>
              <a:spcAft>
                <a:spcPts val="0"/>
              </a:spcAft>
              <a:buSzPts val="1800"/>
              <a:buChar char="●"/>
            </a:pPr>
            <a:r>
              <a:rPr lang="en"/>
              <a:t>2 boys at MSCS - twins in Ms Wixson’s 4th Grade class</a:t>
            </a:r>
            <a:endParaRPr/>
          </a:p>
          <a:p>
            <a:pPr indent="-342900" lvl="0" marL="457200" rtl="0" algn="l">
              <a:spcBef>
                <a:spcPts val="0"/>
              </a:spcBef>
              <a:spcAft>
                <a:spcPts val="0"/>
              </a:spcAft>
              <a:buSzPts val="1800"/>
              <a:buChar char="●"/>
            </a:pPr>
            <a:r>
              <a:rPr lang="en"/>
              <a:t>4th</a:t>
            </a:r>
            <a:r>
              <a:rPr lang="en"/>
              <a:t> year on the MSCS Board</a:t>
            </a:r>
            <a:endParaRPr/>
          </a:p>
          <a:p>
            <a:pPr indent="-342900" lvl="0" marL="457200" rtl="0" algn="l">
              <a:spcBef>
                <a:spcPts val="0"/>
              </a:spcBef>
              <a:spcAft>
                <a:spcPts val="0"/>
              </a:spcAft>
              <a:buSzPts val="1800"/>
              <a:buChar char="●"/>
            </a:pPr>
            <a:r>
              <a:rPr lang="en"/>
              <a:t>Board Treasurer since 2020-2021 school year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6"/>
          <p:cNvPicPr preferRelativeResize="0"/>
          <p:nvPr/>
        </p:nvPicPr>
        <p:blipFill>
          <a:blip r:embed="rId3">
            <a:alphaModFix/>
          </a:blip>
          <a:stretch>
            <a:fillRect/>
          </a:stretch>
        </p:blipFill>
        <p:spPr>
          <a:xfrm>
            <a:off x="409575" y="112250"/>
            <a:ext cx="8324851" cy="436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7"/>
          <p:cNvPicPr preferRelativeResize="0"/>
          <p:nvPr/>
        </p:nvPicPr>
        <p:blipFill>
          <a:blip r:embed="rId3">
            <a:alphaModFix/>
          </a:blip>
          <a:stretch>
            <a:fillRect/>
          </a:stretch>
        </p:blipFill>
        <p:spPr>
          <a:xfrm>
            <a:off x="493713" y="0"/>
            <a:ext cx="8156577" cy="4553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8"/>
          <p:cNvPicPr preferRelativeResize="0"/>
          <p:nvPr/>
        </p:nvPicPr>
        <p:blipFill>
          <a:blip r:embed="rId3">
            <a:alphaModFix/>
          </a:blip>
          <a:stretch>
            <a:fillRect/>
          </a:stretch>
        </p:blipFill>
        <p:spPr>
          <a:xfrm>
            <a:off x="738650" y="84275"/>
            <a:ext cx="7666701" cy="4473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9"/>
          <p:cNvPicPr preferRelativeResize="0"/>
          <p:nvPr/>
        </p:nvPicPr>
        <p:blipFill>
          <a:blip r:embed="rId3">
            <a:alphaModFix/>
          </a:blip>
          <a:stretch>
            <a:fillRect/>
          </a:stretch>
        </p:blipFill>
        <p:spPr>
          <a:xfrm>
            <a:off x="318625" y="0"/>
            <a:ext cx="8506751" cy="4554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0"/>
          <p:cNvPicPr preferRelativeResize="0"/>
          <p:nvPr/>
        </p:nvPicPr>
        <p:blipFill>
          <a:blip r:embed="rId3">
            <a:alphaModFix/>
          </a:blip>
          <a:stretch>
            <a:fillRect/>
          </a:stretch>
        </p:blipFill>
        <p:spPr>
          <a:xfrm>
            <a:off x="238588" y="0"/>
            <a:ext cx="8666824" cy="456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School Financials Update - Key Takeaways</a:t>
            </a:r>
            <a:endParaRPr/>
          </a:p>
        </p:txBody>
      </p:sp>
      <p:sp>
        <p:nvSpPr>
          <p:cNvPr id="170" name="Google Shape;170;p31"/>
          <p:cNvSpPr txBox="1"/>
          <p:nvPr>
            <p:ph idx="1" type="body"/>
          </p:nvPr>
        </p:nvSpPr>
        <p:spPr>
          <a:xfrm>
            <a:off x="311700" y="11322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lnSpc>
                <a:spcPct val="150000"/>
              </a:lnSpc>
              <a:spcBef>
                <a:spcPts val="0"/>
              </a:spcBef>
              <a:spcAft>
                <a:spcPts val="0"/>
              </a:spcAft>
              <a:buSzPts val="1800"/>
              <a:buAutoNum type="arabicPeriod"/>
            </a:pPr>
            <a:r>
              <a:rPr lang="en"/>
              <a:t>MSCS is in a strong overall financial position</a:t>
            </a:r>
            <a:endParaRPr/>
          </a:p>
          <a:p>
            <a:pPr indent="-342900" lvl="0" marL="457200" rtl="0" algn="l">
              <a:lnSpc>
                <a:spcPct val="150000"/>
              </a:lnSpc>
              <a:spcBef>
                <a:spcPts val="0"/>
              </a:spcBef>
              <a:spcAft>
                <a:spcPts val="0"/>
              </a:spcAft>
              <a:buSzPts val="1800"/>
              <a:buAutoNum type="arabicPeriod"/>
            </a:pPr>
            <a:r>
              <a:rPr lang="en"/>
              <a:t>Expenses will continue to go up regardless of enrollment</a:t>
            </a:r>
            <a:endParaRPr/>
          </a:p>
          <a:p>
            <a:pPr indent="-342900" lvl="0" marL="457200" rtl="0" algn="l">
              <a:lnSpc>
                <a:spcPct val="150000"/>
              </a:lnSpc>
              <a:spcBef>
                <a:spcPts val="1000"/>
              </a:spcBef>
              <a:spcAft>
                <a:spcPts val="0"/>
              </a:spcAft>
              <a:buSzPts val="1800"/>
              <a:buAutoNum type="arabicPeriod"/>
            </a:pPr>
            <a:r>
              <a:rPr lang="en"/>
              <a:t>State funding (PPR) meets basic needs, but as a charter school it does not meet ALL of our needs</a:t>
            </a:r>
            <a:endParaRPr/>
          </a:p>
          <a:p>
            <a:pPr indent="-317500" lvl="1" marL="914400" rtl="0" algn="l">
              <a:lnSpc>
                <a:spcPct val="150000"/>
              </a:lnSpc>
              <a:spcBef>
                <a:spcPts val="0"/>
              </a:spcBef>
              <a:spcAft>
                <a:spcPts val="0"/>
              </a:spcAft>
              <a:buSzPts val="1400"/>
              <a:buChar char="○"/>
            </a:pPr>
            <a:r>
              <a:rPr lang="en"/>
              <a:t>State funding does NOT extend to facilities, special programs, or student support services</a:t>
            </a:r>
            <a:endParaRPr/>
          </a:p>
          <a:p>
            <a:pPr indent="-317500" lvl="1" marL="914400" rtl="0" algn="l">
              <a:lnSpc>
                <a:spcPct val="150000"/>
              </a:lnSpc>
              <a:spcBef>
                <a:spcPts val="1000"/>
              </a:spcBef>
              <a:spcAft>
                <a:spcPts val="0"/>
              </a:spcAft>
              <a:buSzPts val="1400"/>
              <a:buChar char="○"/>
            </a:pPr>
            <a:r>
              <a:rPr lang="en"/>
              <a:t>MSCS needs to build student count and fundraise to continue building the Waldorf-inspired learning environment</a:t>
            </a:r>
            <a:endParaRPr/>
          </a:p>
          <a:p>
            <a:pPr indent="-342900" lvl="0" marL="457200" rtl="0" algn="l">
              <a:lnSpc>
                <a:spcPct val="150000"/>
              </a:lnSpc>
              <a:spcBef>
                <a:spcPts val="1000"/>
              </a:spcBef>
              <a:spcAft>
                <a:spcPts val="1200"/>
              </a:spcAft>
              <a:buSzPts val="1800"/>
              <a:buAutoNum type="arabicPeriod"/>
            </a:pPr>
            <a:r>
              <a:rPr lang="en"/>
              <a:t>Every student COUNTS - in more ways than 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3004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MOUNTAIN SAGE COMMUNITY SCHOOL</a:t>
            </a:r>
            <a:endParaRPr/>
          </a:p>
        </p:txBody>
      </p:sp>
      <p:sp>
        <p:nvSpPr>
          <p:cNvPr id="68" name="Google Shape;68;p14"/>
          <p:cNvSpPr txBox="1"/>
          <p:nvPr>
            <p:ph idx="1" type="body"/>
          </p:nvPr>
        </p:nvSpPr>
        <p:spPr>
          <a:xfrm>
            <a:off x="311700" y="999800"/>
            <a:ext cx="8520600" cy="35691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b="1" lang="en" sz="1850">
                <a:solidFill>
                  <a:srgbClr val="368B6D"/>
                </a:solidFill>
                <a:highlight>
                  <a:srgbClr val="FFFFFF"/>
                </a:highlight>
                <a:latin typeface="Ubuntu Condensed"/>
                <a:ea typeface="Ubuntu Condensed"/>
                <a:cs typeface="Ubuntu Condensed"/>
                <a:sym typeface="Ubuntu Condensed"/>
              </a:rPr>
              <a:t>OUR MISSION</a:t>
            </a:r>
            <a:endParaRPr b="1" sz="1850">
              <a:solidFill>
                <a:srgbClr val="368B6D"/>
              </a:solidFill>
              <a:highlight>
                <a:srgbClr val="FFFFFF"/>
              </a:highlight>
              <a:latin typeface="Ubuntu Condensed"/>
              <a:ea typeface="Ubuntu Condensed"/>
              <a:cs typeface="Ubuntu Condensed"/>
              <a:sym typeface="Ubuntu Condensed"/>
            </a:endParaRPr>
          </a:p>
          <a:p>
            <a:pPr indent="0" lvl="0" marL="0" rtl="0" algn="ctr">
              <a:spcBef>
                <a:spcPts val="1200"/>
              </a:spcBef>
              <a:spcAft>
                <a:spcPts val="0"/>
              </a:spcAft>
              <a:buNone/>
            </a:pPr>
            <a:r>
              <a:rPr lang="en" sz="1550">
                <a:solidFill>
                  <a:srgbClr val="333333"/>
                </a:solidFill>
                <a:highlight>
                  <a:srgbClr val="FFFFFF"/>
                </a:highlight>
              </a:rPr>
              <a:t>Mountain Sage Community School offers Waldorf-inspired, arts-integrated education, fully incorporating sustainable living practices into student learning. Each child is empowered to cultivate meaningful connections to their intellectual, physical, emotional, social and creative capacities in healthy, safe and beautiful learning environments. Through a supportive community of peers, parents and teachers, each child will become a confident, self-directed and engaged learner, invested in their own education.</a:t>
            </a:r>
            <a:endParaRPr sz="1550">
              <a:solidFill>
                <a:srgbClr val="333333"/>
              </a:solidFill>
              <a:highlight>
                <a:srgbClr val="FFFFFF"/>
              </a:highlight>
            </a:endParaRPr>
          </a:p>
          <a:p>
            <a:pPr indent="0" lvl="0" marL="0" rtl="0" algn="ctr">
              <a:spcBef>
                <a:spcPts val="1200"/>
              </a:spcBef>
              <a:spcAft>
                <a:spcPts val="0"/>
              </a:spcAft>
              <a:buNone/>
            </a:pPr>
            <a:r>
              <a:rPr b="1" lang="en" sz="1850">
                <a:solidFill>
                  <a:srgbClr val="368B6D"/>
                </a:solidFill>
                <a:highlight>
                  <a:srgbClr val="FFFFFF"/>
                </a:highlight>
                <a:latin typeface="Ubuntu Condensed"/>
                <a:ea typeface="Ubuntu Condensed"/>
                <a:cs typeface="Ubuntu Condensed"/>
                <a:sym typeface="Ubuntu Condensed"/>
              </a:rPr>
              <a:t>OUR VISION</a:t>
            </a:r>
            <a:endParaRPr b="1" sz="1850">
              <a:solidFill>
                <a:srgbClr val="368B6D"/>
              </a:solidFill>
              <a:highlight>
                <a:srgbClr val="FFFFFF"/>
              </a:highlight>
              <a:latin typeface="Ubuntu Condensed"/>
              <a:ea typeface="Ubuntu Condensed"/>
              <a:cs typeface="Ubuntu Condensed"/>
              <a:sym typeface="Ubuntu Condensed"/>
            </a:endParaRPr>
          </a:p>
          <a:p>
            <a:pPr indent="0" lvl="0" marL="0" rtl="0" algn="ctr">
              <a:spcBef>
                <a:spcPts val="1200"/>
              </a:spcBef>
              <a:spcAft>
                <a:spcPts val="0"/>
              </a:spcAft>
              <a:buNone/>
            </a:pPr>
            <a:r>
              <a:rPr lang="en" sz="1550">
                <a:solidFill>
                  <a:srgbClr val="333333"/>
                </a:solidFill>
                <a:highlight>
                  <a:srgbClr val="FFFFFF"/>
                </a:highlight>
              </a:rPr>
              <a:t>Mountain Sage Community School is a highly sought after school providing a rigorous educational program where a whole-child approach to learning results in student curiosity and enthusiasm, allowing each child to reach the fullest expression of their individual potential. Children emerge from Mountain Sage as intelligent, compassionate, creative thinkers, who are engaged citizens with a strong work ethic, prepared to become stewards of the earth and its many diverse communities.</a:t>
            </a:r>
            <a:endParaRPr sz="1550">
              <a:solidFill>
                <a:srgbClr val="333333"/>
              </a:solidFill>
              <a:highlight>
                <a:srgbClr val="FFFFFF"/>
              </a:highlight>
            </a:endParaRPr>
          </a:p>
          <a:p>
            <a:pPr indent="0" lvl="0" marL="0" rtl="0" algn="ctr">
              <a:spcBef>
                <a:spcPts val="1200"/>
              </a:spcBef>
              <a:spcAft>
                <a:spcPts val="0"/>
              </a:spcAft>
              <a:buNone/>
            </a:pPr>
            <a:r>
              <a:rPr lang="en" sz="1550">
                <a:solidFill>
                  <a:srgbClr val="333333"/>
                </a:solidFill>
                <a:highlight>
                  <a:srgbClr val="FFFFFF"/>
                </a:highlight>
              </a:rPr>
              <a:t>By integrating traditional Waldorf methods and curriculum into the Colorado Academic Standards, children will leave Mountain Sage with a life-long passion for learning, well prepared for the transition into other academic programs.</a:t>
            </a:r>
            <a:endParaRPr sz="1550">
              <a:solidFill>
                <a:srgbClr val="333333"/>
              </a:solidFill>
              <a:highlight>
                <a:srgbClr val="FFFFFF"/>
              </a:highlight>
            </a:endParaRPr>
          </a:p>
          <a:p>
            <a:pPr indent="0" lvl="0" marL="0" rtl="0" algn="ctr">
              <a:spcBef>
                <a:spcPts val="1200"/>
              </a:spcBef>
              <a:spcAft>
                <a:spcPts val="1200"/>
              </a:spcAft>
              <a:buClr>
                <a:schemeClr val="dk1"/>
              </a:buClr>
              <a:buSzPct val="70967"/>
              <a:buFont typeface="Arial"/>
              <a:buNone/>
            </a:pPr>
            <a:r>
              <a:rPr lang="en" sz="1550">
                <a:solidFill>
                  <a:srgbClr val="333333"/>
                </a:solidFill>
                <a:highlight>
                  <a:srgbClr val="FFFFFF"/>
                </a:highlight>
              </a:rPr>
              <a:t>Mountain Sage embraces the key aspects of the local sustainability movement, providing students and their families with an increased connection to their local environment. By utilizing the rich community resources of Fort Collins, and through ongoing cultivation and development of the school’s land with edible gardens, all children deepen their connection with the earth, self and community.</a:t>
            </a:r>
            <a:endParaRPr sz="1550">
              <a:solidFill>
                <a:srgbClr val="333333"/>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Governance</a:t>
            </a:r>
            <a:r>
              <a:rPr lang="en"/>
              <a:t> Committee</a:t>
            </a:r>
            <a:endParaRPr/>
          </a:p>
        </p:txBody>
      </p:sp>
      <p:sp>
        <p:nvSpPr>
          <p:cNvPr id="176" name="Google Shape;176;p32"/>
          <p:cNvSpPr txBox="1"/>
          <p:nvPr>
            <p:ph idx="1" type="body"/>
          </p:nvPr>
        </p:nvSpPr>
        <p:spPr>
          <a:xfrm>
            <a:off x="311700" y="11322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Rachael Sudhalter</a:t>
            </a:r>
            <a:endParaRPr/>
          </a:p>
          <a:p>
            <a:pPr indent="-317182" lvl="0" marL="457200" rtl="0" algn="l">
              <a:spcBef>
                <a:spcPts val="1200"/>
              </a:spcBef>
              <a:spcAft>
                <a:spcPts val="0"/>
              </a:spcAft>
              <a:buSzPct val="100000"/>
              <a:buChar char="●"/>
            </a:pPr>
            <a:r>
              <a:rPr lang="en"/>
              <a:t>8th Grader- Mr Van Horn</a:t>
            </a:r>
            <a:endParaRPr/>
          </a:p>
          <a:p>
            <a:pPr indent="-297497" lvl="1" marL="914400" rtl="0" algn="l">
              <a:spcBef>
                <a:spcPts val="0"/>
              </a:spcBef>
              <a:spcAft>
                <a:spcPts val="0"/>
              </a:spcAft>
              <a:buSzPct val="100000"/>
              <a:buChar char="○"/>
            </a:pPr>
            <a:r>
              <a:rPr lang="en"/>
              <a:t>Two Charters and Two Private Schools</a:t>
            </a:r>
            <a:endParaRPr/>
          </a:p>
          <a:p>
            <a:pPr indent="-317182" lvl="0" marL="457200" rtl="0" algn="l">
              <a:spcBef>
                <a:spcPts val="0"/>
              </a:spcBef>
              <a:spcAft>
                <a:spcPts val="0"/>
              </a:spcAft>
              <a:buSzPct val="100000"/>
              <a:buChar char="●"/>
            </a:pPr>
            <a:r>
              <a:rPr lang="en"/>
              <a:t>3rd year on the MSCS Board</a:t>
            </a:r>
            <a:endParaRPr/>
          </a:p>
          <a:p>
            <a:pPr indent="-317182" lvl="0" marL="457200" rtl="0" algn="l">
              <a:spcBef>
                <a:spcPts val="0"/>
              </a:spcBef>
              <a:spcAft>
                <a:spcPts val="0"/>
              </a:spcAft>
              <a:buSzPct val="100000"/>
              <a:buChar char="●"/>
            </a:pPr>
            <a:r>
              <a:rPr lang="en"/>
              <a:t>Vice President and Governance Committee  </a:t>
            </a:r>
            <a:endParaRPr/>
          </a:p>
          <a:p>
            <a:pPr indent="0" lvl="0" marL="0" rtl="0" algn="l">
              <a:spcBef>
                <a:spcPts val="1200"/>
              </a:spcBef>
              <a:spcAft>
                <a:spcPts val="0"/>
              </a:spcAft>
              <a:buNone/>
            </a:pPr>
            <a:r>
              <a:rPr lang="en"/>
              <a:t>Jen Rault</a:t>
            </a:r>
            <a:endParaRPr/>
          </a:p>
          <a:p>
            <a:pPr indent="-317182" lvl="0" marL="457200" rtl="0" algn="l">
              <a:spcBef>
                <a:spcPts val="1200"/>
              </a:spcBef>
              <a:spcAft>
                <a:spcPts val="0"/>
              </a:spcAft>
              <a:buSzPct val="100000"/>
              <a:buChar char="●"/>
            </a:pPr>
            <a:r>
              <a:rPr lang="en"/>
              <a:t>2 sons, 8 and 3</a:t>
            </a:r>
            <a:endParaRPr/>
          </a:p>
          <a:p>
            <a:pPr indent="-317182" lvl="0" marL="457200" rtl="0" algn="l">
              <a:spcBef>
                <a:spcPts val="0"/>
              </a:spcBef>
              <a:spcAft>
                <a:spcPts val="0"/>
              </a:spcAft>
              <a:buSzPct val="100000"/>
              <a:buChar char="●"/>
            </a:pPr>
            <a:r>
              <a:rPr lang="en"/>
              <a:t>Lived in Fort Collins for almost 2 years</a:t>
            </a:r>
            <a:endParaRPr/>
          </a:p>
          <a:p>
            <a:pPr indent="-317182" lvl="0" marL="457200" rtl="0" algn="l">
              <a:spcBef>
                <a:spcPts val="0"/>
              </a:spcBef>
              <a:spcAft>
                <a:spcPts val="0"/>
              </a:spcAft>
              <a:buSzPct val="100000"/>
              <a:buChar char="●"/>
            </a:pPr>
            <a:r>
              <a:rPr lang="en"/>
              <a:t>1st year on the Board</a:t>
            </a:r>
            <a:endParaRPr/>
          </a:p>
          <a:p>
            <a:pPr indent="-317182" lvl="0" marL="457200" rtl="0" algn="l">
              <a:spcBef>
                <a:spcPts val="0"/>
              </a:spcBef>
              <a:spcAft>
                <a:spcPts val="0"/>
              </a:spcAft>
              <a:buSzPct val="100000"/>
              <a:buChar char="●"/>
            </a:pPr>
            <a:r>
              <a:rPr lang="en"/>
              <a:t>Governance Committee member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Serving On The </a:t>
            </a:r>
            <a:r>
              <a:rPr lang="en"/>
              <a:t>Board &amp; Elections</a:t>
            </a:r>
            <a:endParaRPr/>
          </a:p>
        </p:txBody>
      </p:sp>
      <p:sp>
        <p:nvSpPr>
          <p:cNvPr id="182" name="Google Shape;182;p33"/>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Why join the Board? </a:t>
            </a:r>
            <a:endParaRPr/>
          </a:p>
          <a:p>
            <a:pPr indent="-342900" lvl="0" marL="457200" rtl="0" algn="l">
              <a:spcBef>
                <a:spcPts val="0"/>
              </a:spcBef>
              <a:spcAft>
                <a:spcPts val="0"/>
              </a:spcAft>
              <a:buSzPts val="1800"/>
              <a:buChar char="●"/>
            </a:pPr>
            <a:r>
              <a:rPr lang="en"/>
              <a:t>Meet our two Candidates for the April 2023 Election:</a:t>
            </a:r>
            <a:endParaRPr/>
          </a:p>
          <a:p>
            <a:pPr indent="-317500" lvl="1" marL="914400" rtl="0" algn="l">
              <a:spcBef>
                <a:spcPts val="0"/>
              </a:spcBef>
              <a:spcAft>
                <a:spcPts val="0"/>
              </a:spcAft>
              <a:buSzPts val="1400"/>
              <a:buChar char="○"/>
            </a:pPr>
            <a:r>
              <a:rPr lang="en"/>
              <a:t>McKenzie</a:t>
            </a:r>
            <a:r>
              <a:rPr lang="en"/>
              <a:t> Mushel Ellis</a:t>
            </a:r>
            <a:endParaRPr/>
          </a:p>
          <a:p>
            <a:pPr indent="-317500" lvl="2" marL="1371600" rtl="0" algn="l">
              <a:spcBef>
                <a:spcPts val="0"/>
              </a:spcBef>
              <a:spcAft>
                <a:spcPts val="0"/>
              </a:spcAft>
              <a:buSzPts val="1400"/>
              <a:buChar char="■"/>
            </a:pPr>
            <a:r>
              <a:rPr lang="en"/>
              <a:t>Has a </a:t>
            </a:r>
            <a:r>
              <a:rPr lang="en"/>
              <a:t>Kindergartener</a:t>
            </a:r>
            <a:r>
              <a:rPr lang="en"/>
              <a:t> at MSCS</a:t>
            </a:r>
            <a:endParaRPr/>
          </a:p>
          <a:p>
            <a:pPr indent="-317500" lvl="2" marL="1371600" rtl="0" algn="l">
              <a:spcBef>
                <a:spcPts val="0"/>
              </a:spcBef>
              <a:spcAft>
                <a:spcPts val="0"/>
              </a:spcAft>
              <a:buSzPts val="1400"/>
              <a:buChar char="■"/>
            </a:pPr>
            <a:r>
              <a:rPr lang="en"/>
              <a:t>Taught at Rocky High School</a:t>
            </a:r>
            <a:endParaRPr/>
          </a:p>
          <a:p>
            <a:pPr indent="-317500" lvl="1" marL="914400" rtl="0" algn="l">
              <a:spcBef>
                <a:spcPts val="0"/>
              </a:spcBef>
              <a:spcAft>
                <a:spcPts val="0"/>
              </a:spcAft>
              <a:buSzPts val="1400"/>
              <a:buChar char="○"/>
            </a:pPr>
            <a:r>
              <a:rPr lang="en"/>
              <a:t>Bryan Kimbell</a:t>
            </a:r>
            <a:endParaRPr/>
          </a:p>
          <a:p>
            <a:pPr indent="-317500" lvl="2" marL="1371600" rtl="0" algn="l">
              <a:spcBef>
                <a:spcPts val="0"/>
              </a:spcBef>
              <a:spcAft>
                <a:spcPts val="0"/>
              </a:spcAft>
              <a:buSzPts val="1400"/>
              <a:buChar char="■"/>
            </a:pPr>
            <a:r>
              <a:rPr lang="en"/>
              <a:t>Current Board Treasurer - would like to serve another 3 year term</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COME JOIN THE BOARD!!!!!!!</a:t>
            </a:r>
            <a:endParaRPr/>
          </a:p>
        </p:txBody>
      </p:sp>
      <p:sp>
        <p:nvSpPr>
          <p:cNvPr id="188" name="Google Shape;188;p34"/>
          <p:cNvSpPr txBox="1"/>
          <p:nvPr>
            <p:ph idx="1" type="body"/>
          </p:nvPr>
        </p:nvSpPr>
        <p:spPr>
          <a:xfrm>
            <a:off x="311700" y="11127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Requirements for joining the Board</a:t>
            </a:r>
            <a:endParaRPr/>
          </a:p>
          <a:p>
            <a:pPr indent="-317500" lvl="1" marL="914400" rtl="0" algn="l">
              <a:spcBef>
                <a:spcPts val="0"/>
              </a:spcBef>
              <a:spcAft>
                <a:spcPts val="0"/>
              </a:spcAft>
              <a:buSzPts val="1400"/>
              <a:buChar char="○"/>
            </a:pPr>
            <a:r>
              <a:rPr lang="en"/>
              <a:t>Volunteer verified</a:t>
            </a:r>
            <a:endParaRPr/>
          </a:p>
          <a:p>
            <a:pPr indent="-317500" lvl="1" marL="914400" rtl="0" algn="l">
              <a:spcBef>
                <a:spcPts val="0"/>
              </a:spcBef>
              <a:spcAft>
                <a:spcPts val="0"/>
              </a:spcAft>
              <a:buSzPts val="1400"/>
              <a:buChar char="○"/>
            </a:pPr>
            <a:r>
              <a:rPr lang="en" sz="1400"/>
              <a:t>Attend 3 board meetings</a:t>
            </a:r>
            <a:endParaRPr sz="1400"/>
          </a:p>
          <a:p>
            <a:pPr indent="-342900" lvl="0" marL="457200" rtl="0" algn="l">
              <a:spcBef>
                <a:spcPts val="0"/>
              </a:spcBef>
              <a:spcAft>
                <a:spcPts val="0"/>
              </a:spcAft>
              <a:buSzPts val="1800"/>
              <a:buChar char="●"/>
            </a:pPr>
            <a:r>
              <a:rPr lang="en"/>
              <a:t>Current B</a:t>
            </a:r>
            <a:r>
              <a:rPr lang="en"/>
              <a:t>oard Member needs</a:t>
            </a:r>
            <a:endParaRPr/>
          </a:p>
          <a:p>
            <a:pPr indent="-317500" lvl="1" marL="914400" rtl="0" algn="l">
              <a:spcBef>
                <a:spcPts val="0"/>
              </a:spcBef>
              <a:spcAft>
                <a:spcPts val="0"/>
              </a:spcAft>
              <a:buSzPts val="1400"/>
              <a:buChar char="○"/>
            </a:pPr>
            <a:r>
              <a:rPr lang="en"/>
              <a:t>Treasurer</a:t>
            </a:r>
            <a:endParaRPr/>
          </a:p>
          <a:p>
            <a:pPr indent="-317500" lvl="1" marL="914400" rtl="0" algn="l">
              <a:spcBef>
                <a:spcPts val="0"/>
              </a:spcBef>
              <a:spcAft>
                <a:spcPts val="0"/>
              </a:spcAft>
              <a:buSzPts val="1400"/>
              <a:buChar char="○"/>
            </a:pPr>
            <a:r>
              <a:rPr lang="en"/>
              <a:t>Grant Writing and Donor Development</a:t>
            </a:r>
            <a:endParaRPr/>
          </a:p>
          <a:p>
            <a:pPr indent="-317500" lvl="1" marL="914400" rtl="0" algn="l">
              <a:spcBef>
                <a:spcPts val="0"/>
              </a:spcBef>
              <a:spcAft>
                <a:spcPts val="0"/>
              </a:spcAft>
              <a:buSzPts val="1400"/>
              <a:buChar char="○"/>
            </a:pPr>
            <a:r>
              <a:rPr lang="en"/>
              <a:t>More members - we have 3 more spots</a:t>
            </a:r>
            <a:endParaRPr/>
          </a:p>
          <a:p>
            <a:pPr indent="0" lvl="0" marL="45720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Q&amp;A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n" sz="4200">
                <a:latin typeface="Bad Script"/>
                <a:ea typeface="Bad Script"/>
                <a:cs typeface="Bad Script"/>
                <a:sym typeface="Bad Script"/>
              </a:rPr>
              <a:t>Thank You Mountain Sage Community!</a:t>
            </a:r>
            <a:endParaRPr i="1" sz="4200">
              <a:latin typeface="Bad Script"/>
              <a:ea typeface="Bad Script"/>
              <a:cs typeface="Bad Script"/>
              <a:sym typeface="Bad 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65500" y="775975"/>
            <a:ext cx="4045200" cy="710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Overview</a:t>
            </a:r>
            <a:endParaRPr/>
          </a:p>
        </p:txBody>
      </p:sp>
      <p:sp>
        <p:nvSpPr>
          <p:cNvPr id="74" name="Google Shape;74;p15"/>
          <p:cNvSpPr txBox="1"/>
          <p:nvPr>
            <p:ph idx="2" type="body"/>
          </p:nvPr>
        </p:nvSpPr>
        <p:spPr>
          <a:xfrm>
            <a:off x="4923000" y="361400"/>
            <a:ext cx="3812700" cy="45573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Welcome &amp; Introductions</a:t>
            </a:r>
            <a:endParaRPr/>
          </a:p>
          <a:p>
            <a:pPr indent="-342900" lvl="0" marL="457200" rtl="0" algn="l">
              <a:spcBef>
                <a:spcPts val="0"/>
              </a:spcBef>
              <a:spcAft>
                <a:spcPts val="0"/>
              </a:spcAft>
              <a:buSzPts val="1800"/>
              <a:buChar char="●"/>
            </a:pPr>
            <a:r>
              <a:rPr lang="en"/>
              <a:t>Board Overview</a:t>
            </a:r>
            <a:endParaRPr/>
          </a:p>
          <a:p>
            <a:pPr indent="-342900" lvl="0" marL="457200" rtl="0" algn="l">
              <a:spcBef>
                <a:spcPts val="0"/>
              </a:spcBef>
              <a:spcAft>
                <a:spcPts val="0"/>
              </a:spcAft>
              <a:buSzPts val="1800"/>
              <a:buChar char="●"/>
            </a:pPr>
            <a:r>
              <a:rPr lang="en"/>
              <a:t>School Update</a:t>
            </a:r>
            <a:endParaRPr/>
          </a:p>
          <a:p>
            <a:pPr indent="-342900" lvl="0" marL="457200" rtl="0" algn="l">
              <a:spcBef>
                <a:spcPts val="0"/>
              </a:spcBef>
              <a:spcAft>
                <a:spcPts val="0"/>
              </a:spcAft>
              <a:buSzPts val="1800"/>
              <a:buChar char="●"/>
            </a:pPr>
            <a:r>
              <a:rPr lang="en"/>
              <a:t>Facilities Update</a:t>
            </a:r>
            <a:endParaRPr/>
          </a:p>
          <a:p>
            <a:pPr indent="-342900" lvl="0" marL="457200" rtl="0" algn="l">
              <a:spcBef>
                <a:spcPts val="0"/>
              </a:spcBef>
              <a:spcAft>
                <a:spcPts val="0"/>
              </a:spcAft>
              <a:buSzPts val="1800"/>
              <a:buChar char="●"/>
            </a:pPr>
            <a:r>
              <a:rPr lang="en"/>
              <a:t>Financial Update</a:t>
            </a:r>
            <a:endParaRPr/>
          </a:p>
          <a:p>
            <a:pPr indent="-342900" lvl="0" marL="457200" rtl="0" algn="l">
              <a:spcBef>
                <a:spcPts val="0"/>
              </a:spcBef>
              <a:spcAft>
                <a:spcPts val="0"/>
              </a:spcAft>
              <a:buSzPts val="1800"/>
              <a:buChar char="●"/>
            </a:pPr>
            <a:r>
              <a:rPr lang="en"/>
              <a:t>Serving on the Board &amp; Elections</a:t>
            </a:r>
            <a:endParaRPr/>
          </a:p>
          <a:p>
            <a:pPr indent="-342900" lvl="0" marL="457200" rtl="0" algn="l">
              <a:spcBef>
                <a:spcPts val="0"/>
              </a:spcBef>
              <a:spcAft>
                <a:spcPts val="0"/>
              </a:spcAft>
              <a:buSzPts val="1800"/>
              <a:buChar char="●"/>
            </a:pPr>
            <a:r>
              <a:rPr lang="en"/>
              <a:t>Q&amp;A</a:t>
            </a:r>
            <a:endParaRPr/>
          </a:p>
        </p:txBody>
      </p:sp>
      <p:sp>
        <p:nvSpPr>
          <p:cNvPr id="75" name="Google Shape;75;p15"/>
          <p:cNvSpPr txBox="1"/>
          <p:nvPr/>
        </p:nvSpPr>
        <p:spPr>
          <a:xfrm>
            <a:off x="361900" y="1728850"/>
            <a:ext cx="4045200" cy="192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lang="en" sz="2350">
                <a:solidFill>
                  <a:schemeClr val="dk1"/>
                </a:solidFill>
                <a:latin typeface="Ubuntu Condensed"/>
                <a:ea typeface="Ubuntu Condensed"/>
                <a:cs typeface="Ubuntu Condensed"/>
                <a:sym typeface="Ubuntu Condensed"/>
              </a:rPr>
              <a:t>“Receive the children in reverence, educate them in love, and send them forth in freedom.”</a:t>
            </a:r>
            <a:endParaRPr sz="2350">
              <a:solidFill>
                <a:schemeClr val="dk1"/>
              </a:solidFill>
              <a:latin typeface="Ubuntu Condensed"/>
              <a:ea typeface="Ubuntu Condensed"/>
              <a:cs typeface="Ubuntu Condensed"/>
              <a:sym typeface="Ubuntu Condensed"/>
            </a:endParaRPr>
          </a:p>
          <a:p>
            <a:pPr indent="0" lvl="0" marL="0" rtl="0" algn="ctr">
              <a:lnSpc>
                <a:spcPct val="115000"/>
              </a:lnSpc>
              <a:spcBef>
                <a:spcPts val="1400"/>
              </a:spcBef>
              <a:spcAft>
                <a:spcPts val="1100"/>
              </a:spcAft>
              <a:buNone/>
            </a:pPr>
            <a:r>
              <a:rPr lang="en" sz="2050">
                <a:solidFill>
                  <a:schemeClr val="dk1"/>
                </a:solidFill>
                <a:latin typeface="Ubuntu Condensed"/>
                <a:ea typeface="Ubuntu Condensed"/>
                <a:cs typeface="Ubuntu Condensed"/>
                <a:sym typeface="Ubuntu Condensed"/>
              </a:rPr>
              <a:t>— </a:t>
            </a:r>
            <a:r>
              <a:rPr b="1" lang="en" sz="2050">
                <a:solidFill>
                  <a:schemeClr val="dk1"/>
                </a:solidFill>
                <a:uFill>
                  <a:noFill/>
                </a:uFill>
                <a:latin typeface="Ubuntu Condensed"/>
                <a:ea typeface="Ubuntu Condensed"/>
                <a:cs typeface="Ubuntu Condensed"/>
                <a:sym typeface="Ubuntu Condensed"/>
                <a:hlinkClick r:id="rId3">
                  <a:extLst>
                    <a:ext uri="{A12FA001-AC4F-418D-AE19-62706E023703}">
                      <ahyp:hlinkClr val="tx"/>
                    </a:ext>
                  </a:extLst>
                </a:hlinkClick>
              </a:rPr>
              <a:t>Rudolf Steiner</a:t>
            </a:r>
            <a:endParaRPr b="1" sz="2300">
              <a:latin typeface="Ubuntu Condensed"/>
              <a:ea typeface="Ubuntu Condensed"/>
              <a:cs typeface="Ubuntu Condensed"/>
              <a:sym typeface="Ubuntu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Board Overview</a:t>
            </a:r>
            <a:endParaRPr/>
          </a:p>
        </p:txBody>
      </p:sp>
      <p:pic>
        <p:nvPicPr>
          <p:cNvPr id="81" name="Google Shape;81;p16"/>
          <p:cNvPicPr preferRelativeResize="0"/>
          <p:nvPr/>
        </p:nvPicPr>
        <p:blipFill>
          <a:blip r:embed="rId3">
            <a:alphaModFix/>
          </a:blip>
          <a:stretch>
            <a:fillRect/>
          </a:stretch>
        </p:blipFill>
        <p:spPr>
          <a:xfrm>
            <a:off x="4953769" y="1965685"/>
            <a:ext cx="2420229" cy="2544165"/>
          </a:xfrm>
          <a:prstGeom prst="rect">
            <a:avLst/>
          </a:prstGeom>
          <a:noFill/>
          <a:ln>
            <a:noFill/>
          </a:ln>
        </p:spPr>
      </p:pic>
      <p:pic>
        <p:nvPicPr>
          <p:cNvPr id="82" name="Google Shape;82;p16"/>
          <p:cNvPicPr preferRelativeResize="0"/>
          <p:nvPr/>
        </p:nvPicPr>
        <p:blipFill>
          <a:blip r:embed="rId4">
            <a:alphaModFix/>
          </a:blip>
          <a:stretch>
            <a:fillRect/>
          </a:stretch>
        </p:blipFill>
        <p:spPr>
          <a:xfrm>
            <a:off x="1378733" y="1874746"/>
            <a:ext cx="2477598" cy="2635103"/>
          </a:xfrm>
          <a:prstGeom prst="rect">
            <a:avLst/>
          </a:prstGeom>
          <a:noFill/>
          <a:ln>
            <a:noFill/>
          </a:ln>
        </p:spPr>
      </p:pic>
      <p:sp>
        <p:nvSpPr>
          <p:cNvPr id="83" name="Google Shape;83;p16"/>
          <p:cNvSpPr txBox="1"/>
          <p:nvPr/>
        </p:nvSpPr>
        <p:spPr>
          <a:xfrm>
            <a:off x="1254950" y="1395874"/>
            <a:ext cx="2656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2200">
                <a:solidFill>
                  <a:srgbClr val="368B6D"/>
                </a:solidFill>
                <a:latin typeface="Bad Script"/>
                <a:ea typeface="Bad Script"/>
                <a:cs typeface="Bad Script"/>
                <a:sym typeface="Bad Script"/>
              </a:rPr>
              <a:t>This one…</a:t>
            </a:r>
            <a:endParaRPr b="1" i="1" sz="2200">
              <a:solidFill>
                <a:srgbClr val="368B6D"/>
              </a:solidFill>
              <a:latin typeface="Bad Script"/>
              <a:ea typeface="Bad Script"/>
              <a:cs typeface="Bad Script"/>
              <a:sym typeface="Bad Script"/>
            </a:endParaRPr>
          </a:p>
        </p:txBody>
      </p:sp>
      <p:sp>
        <p:nvSpPr>
          <p:cNvPr id="84" name="Google Shape;84;p16"/>
          <p:cNvSpPr txBox="1"/>
          <p:nvPr/>
        </p:nvSpPr>
        <p:spPr>
          <a:xfrm>
            <a:off x="4953768" y="1192950"/>
            <a:ext cx="25839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700">
                <a:solidFill>
                  <a:srgbClr val="368B6D"/>
                </a:solidFill>
                <a:latin typeface="Bad Script"/>
                <a:ea typeface="Bad Script"/>
                <a:cs typeface="Bad Script"/>
                <a:sym typeface="Bad Script"/>
              </a:rPr>
              <a:t>not</a:t>
            </a:r>
            <a:r>
              <a:rPr b="1" i="1" lang="en" sz="2200">
                <a:solidFill>
                  <a:srgbClr val="368B6D"/>
                </a:solidFill>
                <a:latin typeface="Bad Script"/>
                <a:ea typeface="Bad Script"/>
                <a:cs typeface="Bad Script"/>
                <a:sym typeface="Bad Script"/>
              </a:rPr>
              <a:t> </a:t>
            </a:r>
            <a:r>
              <a:rPr b="1" i="1" lang="en" sz="2200">
                <a:solidFill>
                  <a:srgbClr val="368B6D"/>
                </a:solidFill>
                <a:latin typeface="Bad Script"/>
                <a:ea typeface="Bad Script"/>
                <a:cs typeface="Bad Script"/>
                <a:sym typeface="Bad Script"/>
              </a:rPr>
              <a:t>t</a:t>
            </a:r>
            <a:r>
              <a:rPr b="1" i="1" lang="en" sz="2200">
                <a:solidFill>
                  <a:srgbClr val="368B6D"/>
                </a:solidFill>
                <a:latin typeface="Bad Script"/>
                <a:ea typeface="Bad Script"/>
                <a:cs typeface="Bad Script"/>
                <a:sym typeface="Bad Script"/>
              </a:rPr>
              <a:t>his one…</a:t>
            </a:r>
            <a:endParaRPr b="1" i="1" sz="2200">
              <a:solidFill>
                <a:srgbClr val="368B6D"/>
              </a:solidFill>
              <a:latin typeface="Bad Script"/>
              <a:ea typeface="Bad Script"/>
              <a:cs typeface="Bad Script"/>
              <a:sym typeface="Bad Script"/>
            </a:endParaRPr>
          </a:p>
        </p:txBody>
      </p:sp>
      <p:sp>
        <p:nvSpPr>
          <p:cNvPr id="85" name="Google Shape;85;p16"/>
          <p:cNvSpPr txBox="1"/>
          <p:nvPr/>
        </p:nvSpPr>
        <p:spPr>
          <a:xfrm>
            <a:off x="357075" y="944400"/>
            <a:ext cx="8399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rPr>
              <a:t>By</a:t>
            </a:r>
            <a:r>
              <a:rPr lang="en"/>
              <a:t> </a:t>
            </a:r>
            <a:r>
              <a:rPr lang="en" sz="1500">
                <a:solidFill>
                  <a:schemeClr val="dk2"/>
                </a:solidFill>
              </a:rPr>
              <a:t>Eric Richardson - 5th year on the Board,</a:t>
            </a:r>
            <a:r>
              <a:rPr lang="en"/>
              <a:t> </a:t>
            </a:r>
            <a:r>
              <a:rPr lang="en" sz="1500">
                <a:solidFill>
                  <a:schemeClr val="dk2"/>
                </a:solidFill>
              </a:rPr>
              <a:t>I have a son in 6th Grade &amp; daughter in 8th.</a:t>
            </a:r>
            <a:endParaRPr sz="15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Board Overview</a:t>
            </a:r>
            <a:endParaRPr/>
          </a:p>
        </p:txBody>
      </p:sp>
      <p:sp>
        <p:nvSpPr>
          <p:cNvPr id="91" name="Google Shape;91;p17"/>
          <p:cNvSpPr txBox="1"/>
          <p:nvPr>
            <p:ph idx="1" type="body"/>
          </p:nvPr>
        </p:nvSpPr>
        <p:spPr>
          <a:xfrm>
            <a:off x="311700" y="903675"/>
            <a:ext cx="8520600" cy="3573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Volunteers with diverse backgrounds who love our school</a:t>
            </a:r>
            <a:endParaRPr/>
          </a:p>
          <a:p>
            <a:pPr indent="-342900" lvl="0" marL="457200" rtl="0" algn="l">
              <a:spcBef>
                <a:spcPts val="0"/>
              </a:spcBef>
              <a:spcAft>
                <a:spcPts val="0"/>
              </a:spcAft>
              <a:buSzPts val="1800"/>
              <a:buChar char="●"/>
            </a:pPr>
            <a:r>
              <a:rPr lang="en"/>
              <a:t>Supporting a common mission and vision</a:t>
            </a:r>
            <a:endParaRPr/>
          </a:p>
          <a:p>
            <a:pPr indent="-342900" lvl="0" marL="457200" rtl="0" algn="l">
              <a:spcBef>
                <a:spcPts val="0"/>
              </a:spcBef>
              <a:spcAft>
                <a:spcPts val="0"/>
              </a:spcAft>
              <a:buSzPts val="1800"/>
              <a:buChar char="●"/>
            </a:pPr>
            <a:r>
              <a:rPr lang="en"/>
              <a:t>Governance, not Operations</a:t>
            </a:r>
            <a:endParaRPr/>
          </a:p>
          <a:p>
            <a:pPr indent="-342900" lvl="0" marL="457200" rtl="0" algn="l">
              <a:spcBef>
                <a:spcPts val="0"/>
              </a:spcBef>
              <a:spcAft>
                <a:spcPts val="0"/>
              </a:spcAft>
              <a:buSzPts val="1800"/>
              <a:buChar char="●"/>
            </a:pPr>
            <a:r>
              <a:rPr lang="en"/>
              <a:t>What do we do?</a:t>
            </a:r>
            <a:endParaRPr/>
          </a:p>
          <a:p>
            <a:pPr indent="-317500" lvl="1" marL="914400" rtl="0" algn="l">
              <a:spcBef>
                <a:spcPts val="0"/>
              </a:spcBef>
              <a:spcAft>
                <a:spcPts val="0"/>
              </a:spcAft>
              <a:buSzPts val="1400"/>
              <a:buChar char="○"/>
            </a:pPr>
            <a:r>
              <a:rPr lang="en"/>
              <a:t>Meetings - </a:t>
            </a:r>
            <a:r>
              <a:rPr lang="en"/>
              <a:t>Typically 1 </a:t>
            </a:r>
            <a:r>
              <a:rPr lang="en"/>
              <a:t>per month during the school year plus 2 retreats each year</a:t>
            </a:r>
            <a:endParaRPr/>
          </a:p>
          <a:p>
            <a:pPr indent="-317500" lvl="2" marL="1371600" rtl="0" algn="l">
              <a:spcBef>
                <a:spcPts val="0"/>
              </a:spcBef>
              <a:spcAft>
                <a:spcPts val="0"/>
              </a:spcAft>
              <a:buSzPts val="1400"/>
              <a:buChar char="■"/>
            </a:pPr>
            <a:r>
              <a:rPr lang="en"/>
              <a:t>Colorado Sunshine Law/</a:t>
            </a:r>
            <a:r>
              <a:rPr lang="en"/>
              <a:t>Open</a:t>
            </a:r>
            <a:r>
              <a:rPr lang="en"/>
              <a:t> Meetings Laws = </a:t>
            </a:r>
            <a:r>
              <a:rPr lang="en">
                <a:solidFill>
                  <a:srgbClr val="38761D"/>
                </a:solidFill>
                <a:highlight>
                  <a:srgbClr val="FFF2CC"/>
                </a:highlight>
              </a:rPr>
              <a:t>public meetings</a:t>
            </a:r>
            <a:endParaRPr>
              <a:solidFill>
                <a:srgbClr val="38761D"/>
              </a:solidFill>
              <a:highlight>
                <a:srgbClr val="FFF2CC"/>
              </a:highlight>
            </a:endParaRPr>
          </a:p>
          <a:p>
            <a:pPr indent="-317500" lvl="1" marL="914400" rtl="0" algn="l">
              <a:spcBef>
                <a:spcPts val="0"/>
              </a:spcBef>
              <a:spcAft>
                <a:spcPts val="0"/>
              </a:spcAft>
              <a:buSzPts val="1400"/>
              <a:buChar char="○"/>
            </a:pPr>
            <a:r>
              <a:rPr lang="en"/>
              <a:t>Strategic Planning</a:t>
            </a:r>
            <a:endParaRPr/>
          </a:p>
          <a:p>
            <a:pPr indent="-317500" lvl="1" marL="914400" rtl="0" algn="l">
              <a:spcBef>
                <a:spcPts val="0"/>
              </a:spcBef>
              <a:spcAft>
                <a:spcPts val="0"/>
              </a:spcAft>
              <a:buSzPts val="1400"/>
              <a:buChar char="○"/>
            </a:pPr>
            <a:r>
              <a:rPr lang="en"/>
              <a:t>Policies and Procedures</a:t>
            </a:r>
            <a:endParaRPr/>
          </a:p>
          <a:p>
            <a:pPr indent="-317500" lvl="1" marL="914400" rtl="0" algn="l">
              <a:spcBef>
                <a:spcPts val="0"/>
              </a:spcBef>
              <a:spcAft>
                <a:spcPts val="0"/>
              </a:spcAft>
              <a:buSzPts val="1400"/>
              <a:buChar char="○"/>
            </a:pPr>
            <a:r>
              <a:rPr lang="en"/>
              <a:t>Budgets, Financials, Audits, and Fundraising</a:t>
            </a:r>
            <a:endParaRPr/>
          </a:p>
          <a:p>
            <a:pPr indent="-317500" lvl="1" marL="914400" rtl="0" algn="l">
              <a:spcBef>
                <a:spcPts val="0"/>
              </a:spcBef>
              <a:spcAft>
                <a:spcPts val="0"/>
              </a:spcAft>
              <a:buSzPts val="1400"/>
              <a:buChar char="○"/>
            </a:pPr>
            <a:r>
              <a:rPr lang="en"/>
              <a:t>Facilities</a:t>
            </a:r>
            <a:endParaRPr/>
          </a:p>
          <a:p>
            <a:pPr indent="-317500" lvl="1" marL="914400" rtl="0" algn="l">
              <a:spcBef>
                <a:spcPts val="0"/>
              </a:spcBef>
              <a:spcAft>
                <a:spcPts val="0"/>
              </a:spcAft>
              <a:buSzPts val="1400"/>
              <a:buChar char="○"/>
            </a:pPr>
            <a:r>
              <a:rPr lang="en"/>
              <a:t>School Performance &amp; School Accountability </a:t>
            </a:r>
            <a:r>
              <a:rPr lang="en"/>
              <a:t>Committee</a:t>
            </a:r>
            <a:endParaRPr/>
          </a:p>
          <a:p>
            <a:pPr indent="-317500" lvl="1" marL="914400" rtl="0" algn="l">
              <a:spcBef>
                <a:spcPts val="0"/>
              </a:spcBef>
              <a:spcAft>
                <a:spcPts val="0"/>
              </a:spcAft>
              <a:buSzPts val="1400"/>
              <a:buChar char="○"/>
            </a:pPr>
            <a:r>
              <a:rPr lang="en"/>
              <a:t>School Director - Selecting, Supporting, &amp; Evaluating Performance</a:t>
            </a:r>
            <a:endParaRPr/>
          </a:p>
          <a:p>
            <a:pPr indent="-317500" lvl="1" marL="914400" rtl="0" algn="l">
              <a:spcBef>
                <a:spcPts val="0"/>
              </a:spcBef>
              <a:spcAft>
                <a:spcPts val="0"/>
              </a:spcAft>
              <a:buSzPts val="1400"/>
              <a:buChar char="○"/>
            </a:pPr>
            <a:r>
              <a:rPr lang="en"/>
              <a:t>Relationship to PSD and Charter Authorization</a:t>
            </a:r>
            <a:endParaRPr/>
          </a:p>
          <a:p>
            <a:pPr indent="-317500" lvl="1" marL="914400" rtl="0" algn="l">
              <a:spcBef>
                <a:spcPts val="0"/>
              </a:spcBef>
              <a:spcAft>
                <a:spcPts val="0"/>
              </a:spcAft>
              <a:buSzPts val="1400"/>
              <a:buChar char="○"/>
            </a:pPr>
            <a:r>
              <a:rPr lang="en"/>
              <a:t>Recruiting and Training future Board members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School Update</a:t>
            </a:r>
            <a:endParaRPr/>
          </a:p>
        </p:txBody>
      </p:sp>
      <p:sp>
        <p:nvSpPr>
          <p:cNvPr id="97" name="Google Shape;97;p18"/>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Grateful and excited to be back to the “new normal”.</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10 year Anniversary - we now serve 300 students.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Recently received our second charter contract renewal with PSD. </a:t>
            </a:r>
            <a:r>
              <a:rPr lang="en">
                <a:solidFill>
                  <a:schemeClr val="dk1"/>
                </a:solidFill>
              </a:rPr>
              <a:t>Hooray</a:t>
            </a:r>
            <a:r>
              <a:rPr lang="en">
                <a:solidFill>
                  <a:schemeClr val="dk1"/>
                </a:solidFill>
              </a:rPr>
              <a: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 next renewal is in 2028</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Join us for the new Community Circle - typically occurs on the 2nd Friday morning each month from 8:30a-10:00am.</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Return of </a:t>
            </a:r>
            <a:r>
              <a:rPr lang="en">
                <a:solidFill>
                  <a:schemeClr val="dk1"/>
                </a:solidFill>
              </a:rPr>
              <a:t>community</a:t>
            </a:r>
            <a:r>
              <a:rPr lang="en">
                <a:solidFill>
                  <a:schemeClr val="dk1"/>
                </a:solidFill>
              </a:rPr>
              <a:t> wide May Fair - stay tuned for details. We look forward to seeing you there!</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Facilities Update</a:t>
            </a:r>
            <a:endParaRPr/>
          </a:p>
        </p:txBody>
      </p:sp>
      <p:sp>
        <p:nvSpPr>
          <p:cNvPr id="103" name="Google Shape;103;p19"/>
          <p:cNvSpPr txBox="1"/>
          <p:nvPr>
            <p:ph idx="1" type="body"/>
          </p:nvPr>
        </p:nvSpPr>
        <p:spPr>
          <a:xfrm>
            <a:off x="311700" y="11322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Chris West </a:t>
            </a:r>
            <a:endParaRPr/>
          </a:p>
          <a:p>
            <a:pPr indent="-342900" lvl="0" marL="457200" rtl="0" algn="l">
              <a:spcBef>
                <a:spcPts val="1200"/>
              </a:spcBef>
              <a:spcAft>
                <a:spcPts val="0"/>
              </a:spcAft>
              <a:buSzPts val="1800"/>
              <a:buChar char="●"/>
            </a:pPr>
            <a:r>
              <a:rPr lang="en"/>
              <a:t>Daughter in Annie Addington’s </a:t>
            </a:r>
            <a:r>
              <a:rPr lang="en"/>
              <a:t>first</a:t>
            </a:r>
            <a:r>
              <a:rPr lang="en"/>
              <a:t> grade  </a:t>
            </a:r>
            <a:endParaRPr/>
          </a:p>
          <a:p>
            <a:pPr indent="-342900" lvl="0" marL="457200" rtl="0" algn="l">
              <a:spcBef>
                <a:spcPts val="0"/>
              </a:spcBef>
              <a:spcAft>
                <a:spcPts val="0"/>
              </a:spcAft>
              <a:buSzPts val="1800"/>
              <a:buChar char="●"/>
            </a:pPr>
            <a:r>
              <a:rPr lang="en"/>
              <a:t>Son in Gail Spinden’s </a:t>
            </a:r>
            <a:r>
              <a:rPr lang="en"/>
              <a:t>third</a:t>
            </a:r>
            <a:r>
              <a:rPr lang="en"/>
              <a:t> grade </a:t>
            </a:r>
            <a:endParaRPr/>
          </a:p>
          <a:p>
            <a:pPr indent="-342900" lvl="0" marL="457200" rtl="0" algn="l">
              <a:spcBef>
                <a:spcPts val="0"/>
              </a:spcBef>
              <a:spcAft>
                <a:spcPts val="0"/>
              </a:spcAft>
              <a:buSzPts val="1800"/>
              <a:buChar char="●"/>
            </a:pPr>
            <a:r>
              <a:rPr lang="en"/>
              <a:t>First year of my elected three year term</a:t>
            </a:r>
            <a:endParaRPr/>
          </a:p>
          <a:p>
            <a:pPr indent="-342900" lvl="0" marL="457200" rtl="0" algn="l">
              <a:spcBef>
                <a:spcPts val="0"/>
              </a:spcBef>
              <a:spcAft>
                <a:spcPts val="0"/>
              </a:spcAft>
              <a:buSzPts val="1800"/>
              <a:buChar char="●"/>
            </a:pPr>
            <a:r>
              <a:rPr lang="en"/>
              <a:t>SAC - School </a:t>
            </a:r>
            <a:r>
              <a:rPr lang="en"/>
              <a:t>Accountability</a:t>
            </a:r>
            <a:r>
              <a:rPr lang="en"/>
              <a:t> Committee - Board Liaison </a:t>
            </a:r>
            <a:endParaRPr/>
          </a:p>
          <a:p>
            <a:pPr indent="-317500" lvl="0" marL="914400" rtl="0" algn="l">
              <a:spcBef>
                <a:spcPts val="0"/>
              </a:spcBef>
              <a:spcAft>
                <a:spcPts val="0"/>
              </a:spcAft>
              <a:buSzPts val="1400"/>
              <a:buChar char="●"/>
            </a:pPr>
            <a:r>
              <a:rPr lang="en" sz="1400">
                <a:solidFill>
                  <a:srgbClr val="333333"/>
                </a:solidFill>
                <a:highlight>
                  <a:srgbClr val="FFFFFF"/>
                </a:highlight>
              </a:rPr>
              <a:t>Discusses and recommends priorities for school funds, important school culture and parent partnership issues, and participates in the preparation of the school’s Unified Improvement Plan. </a:t>
            </a:r>
            <a:endParaRPr sz="1400"/>
          </a:p>
          <a:p>
            <a:pPr indent="-342900" lvl="0" marL="457200" rtl="0" algn="l">
              <a:spcBef>
                <a:spcPts val="0"/>
              </a:spcBef>
              <a:spcAft>
                <a:spcPts val="0"/>
              </a:spcAft>
              <a:buSzPts val="1800"/>
              <a:buChar char="●"/>
            </a:pPr>
            <a:r>
              <a:rPr lang="en"/>
              <a:t>Facilities Chair as of October 2022 </a:t>
            </a:r>
            <a:endParaRPr/>
          </a:p>
          <a:p>
            <a:pPr indent="-323850" lvl="0" marL="914400" rtl="0" algn="l">
              <a:spcBef>
                <a:spcPts val="0"/>
              </a:spcBef>
              <a:spcAft>
                <a:spcPts val="0"/>
              </a:spcAft>
              <a:buSzPts val="1500"/>
              <a:buChar char="●"/>
            </a:pPr>
            <a:r>
              <a:rPr lang="en" sz="1500"/>
              <a:t>Took over F</a:t>
            </a:r>
            <a:r>
              <a:rPr lang="en" sz="1500"/>
              <a:t>acilities</a:t>
            </a:r>
            <a:r>
              <a:rPr lang="en" sz="1500"/>
              <a:t> Chair position from Ashley Haas the current MSCS Board President</a:t>
            </a:r>
            <a:endParaRPr sz="1500"/>
          </a:p>
          <a:p>
            <a:pPr indent="0" lvl="0" marL="91440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10th Year of MSCS</a:t>
            </a:r>
            <a:endParaRPr/>
          </a:p>
        </p:txBody>
      </p:sp>
      <p:sp>
        <p:nvSpPr>
          <p:cNvPr id="109" name="Google Shape;109;p20"/>
          <p:cNvSpPr txBox="1"/>
          <p:nvPr>
            <p:ph idx="1" type="body"/>
          </p:nvPr>
        </p:nvSpPr>
        <p:spPr>
          <a:xfrm>
            <a:off x="311700" y="11322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Chartered as a two track</a:t>
            </a:r>
            <a:endParaRPr/>
          </a:p>
          <a:p>
            <a:pPr indent="-342900" lvl="0" marL="457200" rtl="0" algn="l">
              <a:spcBef>
                <a:spcPts val="0"/>
              </a:spcBef>
              <a:spcAft>
                <a:spcPts val="0"/>
              </a:spcAft>
              <a:buSzPts val="1800"/>
              <a:buChar char="●"/>
            </a:pPr>
            <a:r>
              <a:rPr lang="en"/>
              <a:t>What is a two track school</a:t>
            </a:r>
            <a:endParaRPr/>
          </a:p>
          <a:p>
            <a:pPr indent="-317500" lvl="1" marL="914400" rtl="0" algn="l">
              <a:spcBef>
                <a:spcPts val="0"/>
              </a:spcBef>
              <a:spcAft>
                <a:spcPts val="0"/>
              </a:spcAft>
              <a:buSzPts val="1400"/>
              <a:buChar char="○"/>
            </a:pPr>
            <a:r>
              <a:rPr lang="en"/>
              <a:t>Double classes for every grade</a:t>
            </a:r>
            <a:endParaRPr/>
          </a:p>
          <a:p>
            <a:pPr indent="-342900" lvl="0" marL="457200" rtl="0" algn="l">
              <a:spcBef>
                <a:spcPts val="0"/>
              </a:spcBef>
              <a:spcAft>
                <a:spcPts val="0"/>
              </a:spcAft>
              <a:buSzPts val="1800"/>
              <a:buChar char="●"/>
            </a:pPr>
            <a:r>
              <a:rPr lang="en"/>
              <a:t>Current two track classes</a:t>
            </a:r>
            <a:endParaRPr/>
          </a:p>
          <a:p>
            <a:pPr indent="-317500" lvl="1" marL="914400" rtl="0" algn="l">
              <a:spcBef>
                <a:spcPts val="0"/>
              </a:spcBef>
              <a:spcAft>
                <a:spcPts val="0"/>
              </a:spcAft>
              <a:buSzPts val="1400"/>
              <a:buChar char="○"/>
            </a:pPr>
            <a:r>
              <a:rPr lang="en"/>
              <a:t>First grade </a:t>
            </a:r>
            <a:endParaRPr/>
          </a:p>
          <a:p>
            <a:pPr indent="-317500" lvl="1" marL="914400" rtl="0" algn="l">
              <a:spcBef>
                <a:spcPts val="0"/>
              </a:spcBef>
              <a:spcAft>
                <a:spcPts val="0"/>
              </a:spcAft>
              <a:buSzPts val="1400"/>
              <a:buChar char="○"/>
            </a:pPr>
            <a:r>
              <a:rPr lang="en"/>
              <a:t>Fourth grade</a:t>
            </a:r>
            <a:endParaRPr/>
          </a:p>
          <a:p>
            <a:pPr indent="-317500" lvl="1" marL="914400" rtl="0" algn="l">
              <a:spcBef>
                <a:spcPts val="0"/>
              </a:spcBef>
              <a:spcAft>
                <a:spcPts val="0"/>
              </a:spcAft>
              <a:buSzPts val="1400"/>
              <a:buChar char="○"/>
            </a:pPr>
            <a:r>
              <a:rPr lang="en"/>
              <a:t>Sixth grade </a:t>
            </a:r>
            <a:endParaRPr/>
          </a:p>
          <a:p>
            <a:pPr indent="-342900" lvl="0" marL="457200" rtl="0" algn="l">
              <a:spcBef>
                <a:spcPts val="0"/>
              </a:spcBef>
              <a:spcAft>
                <a:spcPts val="0"/>
              </a:spcAft>
              <a:buSzPts val="1800"/>
              <a:buChar char="●"/>
            </a:pPr>
            <a:r>
              <a:rPr lang="en"/>
              <a:t>No more room to grow </a:t>
            </a:r>
            <a:endParaRPr/>
          </a:p>
          <a:p>
            <a:pPr indent="-317500" lvl="1" marL="914400" rtl="0" algn="l">
              <a:spcBef>
                <a:spcPts val="0"/>
              </a:spcBef>
              <a:spcAft>
                <a:spcPts val="0"/>
              </a:spcAft>
              <a:buSzPts val="1400"/>
              <a:buChar char="○"/>
            </a:pPr>
            <a:r>
              <a:rPr lang="en"/>
              <a:t>MSCS get funding from student count &amp; most fund for facilities unlike PSD schools.</a:t>
            </a:r>
            <a:endParaRPr/>
          </a:p>
          <a:p>
            <a:pPr indent="-317500" lvl="1" marL="914400" rtl="0" algn="l">
              <a:spcBef>
                <a:spcPts val="0"/>
              </a:spcBef>
              <a:spcAft>
                <a:spcPts val="0"/>
              </a:spcAft>
              <a:buSzPts val="1400"/>
              <a:buChar char="○"/>
            </a:pPr>
            <a:r>
              <a:rPr lang="en"/>
              <a:t>MSCS Salary 38K Base vs PSD Salary 48K Base</a:t>
            </a:r>
            <a:endParaRPr/>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 of Timeline</a:t>
            </a:r>
            <a:endParaRPr/>
          </a:p>
        </p:txBody>
      </p:sp>
      <p:sp>
        <p:nvSpPr>
          <p:cNvPr id="115" name="Google Shape;115;p21"/>
          <p:cNvSpPr txBox="1"/>
          <p:nvPr>
            <p:ph idx="1" type="body"/>
          </p:nvPr>
        </p:nvSpPr>
        <p:spPr>
          <a:xfrm>
            <a:off x="311700" y="11322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2021 looked at three options</a:t>
            </a:r>
            <a:endParaRPr/>
          </a:p>
          <a:p>
            <a:pPr indent="-317500" lvl="1" marL="914400" rtl="0" algn="l">
              <a:spcBef>
                <a:spcPts val="0"/>
              </a:spcBef>
              <a:spcAft>
                <a:spcPts val="0"/>
              </a:spcAft>
              <a:buSzPts val="1400"/>
              <a:buChar char="○"/>
            </a:pPr>
            <a:r>
              <a:rPr lang="en"/>
              <a:t>Purchase current building</a:t>
            </a:r>
            <a:endParaRPr/>
          </a:p>
          <a:p>
            <a:pPr indent="-317500" lvl="1" marL="914400" rtl="0" algn="l">
              <a:spcBef>
                <a:spcPts val="0"/>
              </a:spcBef>
              <a:spcAft>
                <a:spcPts val="0"/>
              </a:spcAft>
              <a:buSzPts val="1400"/>
              <a:buChar char="○"/>
            </a:pPr>
            <a:r>
              <a:rPr lang="en"/>
              <a:t>Buying a different building</a:t>
            </a:r>
            <a:endParaRPr/>
          </a:p>
          <a:p>
            <a:pPr indent="-317500" lvl="1" marL="914400" rtl="0" algn="l">
              <a:spcBef>
                <a:spcPts val="0"/>
              </a:spcBef>
              <a:spcAft>
                <a:spcPts val="0"/>
              </a:spcAft>
              <a:buSzPts val="1400"/>
              <a:buChar char="○"/>
            </a:pPr>
            <a:r>
              <a:rPr lang="en"/>
              <a:t>Purchasing land for a new building</a:t>
            </a:r>
            <a:endParaRPr/>
          </a:p>
          <a:p>
            <a:pPr indent="-342900" lvl="0" marL="457200" rtl="0" algn="l">
              <a:spcBef>
                <a:spcPts val="0"/>
              </a:spcBef>
              <a:spcAft>
                <a:spcPts val="0"/>
              </a:spcAft>
              <a:buSzPts val="1800"/>
              <a:buChar char="●"/>
            </a:pPr>
            <a:r>
              <a:rPr lang="en"/>
              <a:t>Purchased the current </a:t>
            </a:r>
            <a:r>
              <a:rPr lang="en"/>
              <a:t>building</a:t>
            </a:r>
            <a:r>
              <a:rPr lang="en"/>
              <a:t> in April 2022</a:t>
            </a:r>
            <a:endParaRPr/>
          </a:p>
          <a:p>
            <a:pPr indent="-317500" lvl="1" marL="914400" rtl="0" algn="l">
              <a:spcBef>
                <a:spcPts val="0"/>
              </a:spcBef>
              <a:spcAft>
                <a:spcPts val="0"/>
              </a:spcAft>
              <a:buSzPts val="1400"/>
              <a:buChar char="○"/>
            </a:pPr>
            <a:r>
              <a:rPr lang="en"/>
              <a:t>Bond for purchase of </a:t>
            </a:r>
            <a:r>
              <a:rPr lang="en"/>
              <a:t>building</a:t>
            </a:r>
            <a:r>
              <a:rPr lang="en"/>
              <a:t> and expansion</a:t>
            </a:r>
            <a:endParaRPr/>
          </a:p>
          <a:p>
            <a:pPr indent="-342900" lvl="0" marL="457200" rtl="0" algn="l">
              <a:spcBef>
                <a:spcPts val="0"/>
              </a:spcBef>
              <a:spcAft>
                <a:spcPts val="0"/>
              </a:spcAft>
              <a:buSzPts val="1800"/>
              <a:buChar char="●"/>
            </a:pPr>
            <a:r>
              <a:rPr lang="en"/>
              <a:t>Lease </a:t>
            </a:r>
            <a:endParaRPr/>
          </a:p>
          <a:p>
            <a:pPr indent="-317500" lvl="1" marL="914400" rtl="0" algn="l">
              <a:spcBef>
                <a:spcPts val="0"/>
              </a:spcBef>
              <a:spcAft>
                <a:spcPts val="0"/>
              </a:spcAft>
              <a:buSzPts val="1400"/>
              <a:buChar char="○"/>
            </a:pPr>
            <a:r>
              <a:rPr lang="en"/>
              <a:t>Currently lease the playground and school garden land </a:t>
            </a:r>
            <a:endParaRPr/>
          </a:p>
          <a:p>
            <a:pPr indent="-342900" lvl="0" marL="457200" rtl="0" algn="l">
              <a:spcBef>
                <a:spcPts val="0"/>
              </a:spcBef>
              <a:spcAft>
                <a:spcPts val="0"/>
              </a:spcAft>
              <a:buSzPts val="1800"/>
              <a:buChar char="●"/>
            </a:pPr>
            <a:r>
              <a:rPr lang="en"/>
              <a:t>May 2022</a:t>
            </a:r>
            <a:endParaRPr/>
          </a:p>
          <a:p>
            <a:pPr indent="-317500" lvl="1" marL="914400" rtl="0" algn="l">
              <a:spcBef>
                <a:spcPts val="0"/>
              </a:spcBef>
              <a:spcAft>
                <a:spcPts val="0"/>
              </a:spcAft>
              <a:buSzPts val="1400"/>
              <a:buChar char="○"/>
            </a:pPr>
            <a:r>
              <a:rPr lang="en"/>
              <a:t>Vision for the new future of MSCS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untain Sage Lazure Theme 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